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4"/>
  </p:notesMasterIdLst>
  <p:sldIdLst>
    <p:sldId id="256" r:id="rId6"/>
    <p:sldId id="258" r:id="rId7"/>
    <p:sldId id="257" r:id="rId8"/>
    <p:sldId id="270" r:id="rId9"/>
    <p:sldId id="269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E"/>
    <a:srgbClr val="66FFCC"/>
    <a:srgbClr val="DAE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68B26-B0F0-4979-A528-51AE67EDE701}" type="datetimeFigureOut">
              <a:rPr lang="pt-BR" smtClean="0"/>
              <a:t>14/09/2023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9AF33-61B8-4159-91BE-930E33DC74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469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9AF33-61B8-4159-91BE-930E33DC748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299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9AF33-61B8-4159-91BE-930E33DC748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074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9AF33-61B8-4159-91BE-930E33DC748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03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Shape&#10;&#10;Description automatically generated">
            <a:extLst>
              <a:ext uri="{FF2B5EF4-FFF2-40B4-BE49-F238E27FC236}">
                <a16:creationId xmlns:a16="http://schemas.microsoft.com/office/drawing/2014/main" id="{F0E1CBC8-8893-C747-B123-A919B89E10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59E02CF1-3648-92B8-8413-D2E101586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1086" y="2488897"/>
            <a:ext cx="9622714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dirty="0" err="1"/>
              <a:t>Template</a:t>
            </a:r>
            <a:r>
              <a:rPr lang="pt-BR" dirty="0"/>
              <a:t> para Apresentações</a:t>
            </a:r>
            <a:br>
              <a:rPr lang="pt-BR" dirty="0"/>
            </a:br>
            <a:r>
              <a:rPr lang="pt-BR" dirty="0"/>
              <a:t>(Clique aqui para editar)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33729A-CD24-F3D7-F7E8-C5E5D372CD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7918" y="458221"/>
            <a:ext cx="4473025" cy="735579"/>
          </a:xfrm>
          <a:prstGeom prst="rect">
            <a:avLst/>
          </a:prstGeom>
        </p:spPr>
      </p:pic>
      <p:sp>
        <p:nvSpPr>
          <p:cNvPr id="4" name="flSlideMaster.Capa 1Footer">
            <a:extLst>
              <a:ext uri="{FF2B5EF4-FFF2-40B4-BE49-F238E27FC236}">
                <a16:creationId xmlns:a16="http://schemas.microsoft.com/office/drawing/2014/main" id="{5EC4CA15-7D8C-8C0E-E5CF-F85715D109E5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4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ima com conteúdo">
    <p:bg>
      <p:bgPr>
        <a:solidFill>
          <a:srgbClr val="DAE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0E4E5B2E-3FD2-26B5-CE54-52B1AB201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668" y="1132905"/>
            <a:ext cx="11518664" cy="211137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  <a:lvl3pPr>
              <a:defRPr/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1D5A80A1-280C-214B-8880-BD9027BB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85800" cy="41910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CDAA0FD-D963-2F5B-B950-37134EACAC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0"/>
            <a:ext cx="458201" cy="840036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003B9346-3B59-619C-8EC5-D2EC483E75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6539" y="0"/>
            <a:ext cx="458201" cy="840036"/>
          </a:xfrm>
          <a:prstGeom prst="rect">
            <a:avLst/>
          </a:prstGeom>
        </p:spPr>
      </p:pic>
      <p:sp>
        <p:nvSpPr>
          <p:cNvPr id="18" name="Título 12">
            <a:extLst>
              <a:ext uri="{FF2B5EF4-FFF2-40B4-BE49-F238E27FC236}">
                <a16:creationId xmlns:a16="http://schemas.microsoft.com/office/drawing/2014/main" id="{AED6615B-D624-E316-292B-72457236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" name="flSlideMaster.Slide lima com conteúdoFooter">
            <a:extLst>
              <a:ext uri="{FF2B5EF4-FFF2-40B4-BE49-F238E27FC236}">
                <a16:creationId xmlns:a16="http://schemas.microsoft.com/office/drawing/2014/main" id="{2C5C6630-B640-15BE-7C8C-FE83DC51EDC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6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reto com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A1E4D983-9312-6FBD-7B8F-0C6974FA71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91200" cy="422400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6D3426E6-5AD5-8F20-EE7F-E37BD4AC84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5136"/>
            <a:ext cx="457200" cy="838200"/>
          </a:xfrm>
          <a:prstGeom prst="rect">
            <a:avLst/>
          </a:prstGeom>
        </p:spPr>
      </p:pic>
      <p:sp>
        <p:nvSpPr>
          <p:cNvPr id="5" name="Título 12">
            <a:extLst>
              <a:ext uri="{FF2B5EF4-FFF2-40B4-BE49-F238E27FC236}">
                <a16:creationId xmlns:a16="http://schemas.microsoft.com/office/drawing/2014/main" id="{87A5CEEA-758A-752C-8262-C952263C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4590E9A-CFA3-3DF2-5F31-54A956655C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7540" y="0"/>
            <a:ext cx="457200" cy="838200"/>
          </a:xfrm>
          <a:prstGeom prst="rect">
            <a:avLst/>
          </a:prstGeom>
        </p:spPr>
      </p:pic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7A353629-FDF4-2AAF-A1C1-C0CDDF604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668" y="1123669"/>
            <a:ext cx="11518664" cy="211137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/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flSlideMaster.Slide preto com conteúdoFooter">
            <a:extLst>
              <a:ext uri="{FF2B5EF4-FFF2-40B4-BE49-F238E27FC236}">
                <a16:creationId xmlns:a16="http://schemas.microsoft.com/office/drawing/2014/main" id="{DCF65F84-4FFE-6DD9-4F9D-6BFE3A5DB49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6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hape&#10;&#10;Description automatically generated">
            <a:extLst>
              <a:ext uri="{FF2B5EF4-FFF2-40B4-BE49-F238E27FC236}">
                <a16:creationId xmlns:a16="http://schemas.microsoft.com/office/drawing/2014/main" id="{0429B0C3-9730-1219-7BDB-15ECEE8C8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EE279675-7BE6-5A86-AD6E-FD6179FE1B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3488" y="0"/>
            <a:ext cx="1944050" cy="6858000"/>
          </a:xfrm>
          <a:prstGeom prst="rect">
            <a:avLst/>
          </a:prstGeom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7DC4BDE7-8B88-2A74-AC07-C89E65C028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2839" y="0"/>
            <a:ext cx="1916950" cy="68580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0BEA21FE-9D38-598B-F1F0-3F9EC0C573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9491" y="302952"/>
            <a:ext cx="691200" cy="4224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A39BA4E-4AEB-3063-EE4A-67DC162443F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5527" y="5136"/>
            <a:ext cx="457200" cy="838200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F3C69888-311F-BE31-318B-225E87B9BE5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26539" y="0"/>
            <a:ext cx="458201" cy="840036"/>
          </a:xfrm>
          <a:prstGeom prst="rect">
            <a:avLst/>
          </a:prstGeom>
        </p:spPr>
      </p:pic>
      <p:sp>
        <p:nvSpPr>
          <p:cNvPr id="15" name="Título 12">
            <a:extLst>
              <a:ext uri="{FF2B5EF4-FFF2-40B4-BE49-F238E27FC236}">
                <a16:creationId xmlns:a16="http://schemas.microsoft.com/office/drawing/2014/main" id="{D84EE350-B1C5-8338-38EE-5ACD2653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618037E-0765-1D96-77B6-B6D3FCDA8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491" y="1207233"/>
            <a:ext cx="7006659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  <a:br>
              <a:rPr lang="pt-BR" dirty="0"/>
            </a:br>
            <a:endParaRPr lang="pt-BR" dirty="0"/>
          </a:p>
        </p:txBody>
      </p:sp>
      <p:sp>
        <p:nvSpPr>
          <p:cNvPr id="2" name="flSlideMaster.1_Layout PersonalizadoFooter">
            <a:extLst>
              <a:ext uri="{FF2B5EF4-FFF2-40B4-BE49-F238E27FC236}">
                <a16:creationId xmlns:a16="http://schemas.microsoft.com/office/drawing/2014/main" id="{3B339A84-7798-555F-7324-7A944BA184A6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04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ilás com imagem">
    <p:bg>
      <p:bgPr>
        <a:solidFill>
          <a:srgbClr val="CC9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ECC217A-2F42-9017-B9EE-DA0536806A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9482" y="0"/>
            <a:ext cx="10332518" cy="6858000"/>
          </a:xfrm>
          <a:prstGeom prst="rect">
            <a:avLst/>
          </a:prstGeom>
        </p:spPr>
      </p:pic>
      <p:sp>
        <p:nvSpPr>
          <p:cNvPr id="4" name="Retângulo">
            <a:extLst>
              <a:ext uri="{FF2B5EF4-FFF2-40B4-BE49-F238E27FC236}">
                <a16:creationId xmlns:a16="http://schemas.microsoft.com/office/drawing/2014/main" id="{058DA8AF-5889-AC43-B815-FABECD6F978E}"/>
              </a:ext>
            </a:extLst>
          </p:cNvPr>
          <p:cNvSpPr/>
          <p:nvPr userDrawn="1"/>
        </p:nvSpPr>
        <p:spPr>
          <a:xfrm>
            <a:off x="-8335" y="0"/>
            <a:ext cx="5188778" cy="6891868"/>
          </a:xfrm>
          <a:prstGeom prst="rect">
            <a:avLst/>
          </a:prstGeom>
          <a:solidFill>
            <a:srgbClr val="CC99F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87B444CB-28CF-88EE-04C6-1F1B38191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0" y="0"/>
            <a:ext cx="42672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3B7392-5E76-5C45-8543-E519FE0187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3" y="1328241"/>
            <a:ext cx="378903" cy="231866"/>
          </a:xfrm>
          <a:prstGeom prst="rect">
            <a:avLst/>
          </a:prstGeom>
        </p:spPr>
      </p:pic>
      <p:sp>
        <p:nvSpPr>
          <p:cNvPr id="7" name="Título 9">
            <a:extLst>
              <a:ext uri="{FF2B5EF4-FFF2-40B4-BE49-F238E27FC236}">
                <a16:creationId xmlns:a16="http://schemas.microsoft.com/office/drawing/2014/main" id="{8A1F186D-4D1C-7F43-14D8-DDED49F0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73" y="1708031"/>
            <a:ext cx="4159121" cy="103516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D989C96E-D4AC-A3D1-04ED-FAC9074709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873" y="2959507"/>
            <a:ext cx="4159121" cy="25702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3" name="flSlideMaster.Slide lilás com imagemFooter">
            <a:extLst>
              <a:ext uri="{FF2B5EF4-FFF2-40B4-BE49-F238E27FC236}">
                <a16:creationId xmlns:a16="http://schemas.microsoft.com/office/drawing/2014/main" id="{B53DF913-1315-5D05-BC31-80E8300D478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79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iano com imagem">
    <p:bg>
      <p:bgPr>
        <a:solidFill>
          <a:srgbClr val="66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FC3AECB-A525-B964-BD53-AF198C4DB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2620" y="0"/>
            <a:ext cx="10279380" cy="6858000"/>
          </a:xfrm>
          <a:prstGeom prst="rect">
            <a:avLst/>
          </a:prstGeom>
        </p:spPr>
      </p:pic>
      <p:sp>
        <p:nvSpPr>
          <p:cNvPr id="4" name="Retângulo">
            <a:extLst>
              <a:ext uri="{FF2B5EF4-FFF2-40B4-BE49-F238E27FC236}">
                <a16:creationId xmlns:a16="http://schemas.microsoft.com/office/drawing/2014/main" id="{A1F7B60E-5A68-95DB-CB57-67A7588F2EA8}"/>
              </a:ext>
            </a:extLst>
          </p:cNvPr>
          <p:cNvSpPr/>
          <p:nvPr userDrawn="1"/>
        </p:nvSpPr>
        <p:spPr>
          <a:xfrm>
            <a:off x="-8335" y="-16934"/>
            <a:ext cx="5188778" cy="6891868"/>
          </a:xfrm>
          <a:prstGeom prst="rect">
            <a:avLst/>
          </a:prstGeom>
          <a:solidFill>
            <a:srgbClr val="66FFCC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D1B23613-10DF-A445-3241-C80A52528A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0" y="0"/>
            <a:ext cx="42672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5A8F66-85E8-B6BD-BB00-1934BC24FA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3" y="1328241"/>
            <a:ext cx="378903" cy="231866"/>
          </a:xfrm>
          <a:prstGeom prst="rect">
            <a:avLst/>
          </a:prstGeom>
        </p:spPr>
      </p:pic>
      <p:sp>
        <p:nvSpPr>
          <p:cNvPr id="7" name="Título 9">
            <a:extLst>
              <a:ext uri="{FF2B5EF4-FFF2-40B4-BE49-F238E27FC236}">
                <a16:creationId xmlns:a16="http://schemas.microsoft.com/office/drawing/2014/main" id="{DAFB7171-5B4A-BB69-B4F6-8B45EABC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73" y="1708031"/>
            <a:ext cx="4159121" cy="103516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8D1F43FF-C747-CF16-9FA8-40057E965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873" y="2959507"/>
            <a:ext cx="4159121" cy="25702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3" name="flSlideMaster.Slide ciano com imagemFooter">
            <a:extLst>
              <a:ext uri="{FF2B5EF4-FFF2-40B4-BE49-F238E27FC236}">
                <a16:creationId xmlns:a16="http://schemas.microsoft.com/office/drawing/2014/main" id="{18AD3185-A1B5-1241-42E5-B9917DFEA12D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911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ima com imagem">
    <p:bg>
      <p:bgPr>
        <a:solidFill>
          <a:srgbClr val="DAE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A36E0AD-DA14-297C-426A-17399170B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2620" y="0"/>
            <a:ext cx="10279380" cy="6858000"/>
          </a:xfrm>
          <a:prstGeom prst="rect">
            <a:avLst/>
          </a:prstGeom>
        </p:spPr>
      </p:pic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2EAF3429-0392-0803-A7C4-998B7F305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0" y="0"/>
            <a:ext cx="4267200" cy="6858000"/>
          </a:xfrm>
          <a:prstGeom prst="rect">
            <a:avLst/>
          </a:prstGeom>
        </p:spPr>
      </p:pic>
      <p:sp>
        <p:nvSpPr>
          <p:cNvPr id="7" name="Retângulo">
            <a:extLst>
              <a:ext uri="{FF2B5EF4-FFF2-40B4-BE49-F238E27FC236}">
                <a16:creationId xmlns:a16="http://schemas.microsoft.com/office/drawing/2014/main" id="{49FA682B-16F8-4566-6332-5F615E3E5EAB}"/>
              </a:ext>
            </a:extLst>
          </p:cNvPr>
          <p:cNvSpPr/>
          <p:nvPr userDrawn="1"/>
        </p:nvSpPr>
        <p:spPr>
          <a:xfrm>
            <a:off x="-8335" y="-16934"/>
            <a:ext cx="5188778" cy="6891868"/>
          </a:xfrm>
          <a:prstGeom prst="rect">
            <a:avLst/>
          </a:prstGeom>
          <a:solidFill>
            <a:srgbClr val="DAED1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A0F118-F407-DA28-6D32-9A37BA997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3" y="1328241"/>
            <a:ext cx="378903" cy="231866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2C78333E-8C9E-40F9-4F3D-9783334D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73" y="1708031"/>
            <a:ext cx="4159121" cy="103516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8E45B1FB-435F-BF4E-3968-D0C5DE2BB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873" y="2959507"/>
            <a:ext cx="4159121" cy="25702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3" name="flSlideMaster.Slide lima com imagemFooter">
            <a:extLst>
              <a:ext uri="{FF2B5EF4-FFF2-40B4-BE49-F238E27FC236}">
                <a16:creationId xmlns:a16="http://schemas.microsoft.com/office/drawing/2014/main" id="{B5FB240C-17FA-83FC-6AB4-71E1C8C27559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96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fin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CCB945B5-4A7D-2142-1A7F-EF9D3889F1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mplate para…">
            <a:extLst>
              <a:ext uri="{FF2B5EF4-FFF2-40B4-BE49-F238E27FC236}">
                <a16:creationId xmlns:a16="http://schemas.microsoft.com/office/drawing/2014/main" id="{418660D5-4A0B-F6E5-9386-2824B243B4FD}"/>
              </a:ext>
            </a:extLst>
          </p:cNvPr>
          <p:cNvSpPr txBox="1"/>
          <p:nvPr userDrawn="1"/>
        </p:nvSpPr>
        <p:spPr>
          <a:xfrm>
            <a:off x="3422655" y="5292025"/>
            <a:ext cx="5346689" cy="692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 algn="ctr">
              <a:lnSpc>
                <a:spcPct val="70000"/>
              </a:lnSpc>
              <a:spcBef>
                <a:spcPts val="1000"/>
              </a:spcBef>
              <a:defRPr sz="6400">
                <a:solidFill>
                  <a:srgbClr val="FFFFFF"/>
                </a:solidFill>
                <a:latin typeface="Flama-Medium"/>
                <a:ea typeface="Flama-Medium"/>
                <a:cs typeface="Flama-Medium"/>
                <a:sym typeface="Flama-Medium"/>
              </a:defRPr>
            </a:pPr>
            <a:r>
              <a:rPr lang="pt-BR" sz="4400" dirty="0">
                <a:latin typeface="ABC Favorit Mono Medium" panose="020B0609030202060203" pitchFamily="49" charset="0"/>
              </a:rPr>
              <a:t>Obrigado!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AFCD467-AAA1-11F8-6523-5918A446C3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12481" y="2402723"/>
            <a:ext cx="6167039" cy="2052555"/>
          </a:xfrm>
          <a:prstGeom prst="rect">
            <a:avLst/>
          </a:prstGeom>
        </p:spPr>
      </p:pic>
      <p:sp>
        <p:nvSpPr>
          <p:cNvPr id="3" name="flSlideMaster.Capa finalFooter">
            <a:extLst>
              <a:ext uri="{FF2B5EF4-FFF2-40B4-BE49-F238E27FC236}">
                <a16:creationId xmlns:a16="http://schemas.microsoft.com/office/drawing/2014/main" id="{7785E0D6-7587-7F63-D1D2-48D9CDF464C8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0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anco sem conteú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12804A63-49EC-8FDC-05BD-13EC5C0CA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85800" cy="419100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702F151-42BC-4BB7-3CA9-D8BFD957C0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0"/>
            <a:ext cx="458201" cy="840036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E8B97167-F957-2F2C-2424-78E5C631B1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6539" y="0"/>
            <a:ext cx="458201" cy="840036"/>
          </a:xfrm>
          <a:prstGeom prst="rect">
            <a:avLst/>
          </a:prstGeom>
        </p:spPr>
      </p:pic>
      <p:sp>
        <p:nvSpPr>
          <p:cNvPr id="20" name="Título 12">
            <a:extLst>
              <a:ext uri="{FF2B5EF4-FFF2-40B4-BE49-F238E27FC236}">
                <a16:creationId xmlns:a16="http://schemas.microsoft.com/office/drawing/2014/main" id="{CC60EF86-3024-FB04-3BE5-370DDEA9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" name="flSlideMaster.Slide branco sem conteúdoFooter">
            <a:extLst>
              <a:ext uri="{FF2B5EF4-FFF2-40B4-BE49-F238E27FC236}">
                <a16:creationId xmlns:a16="http://schemas.microsoft.com/office/drawing/2014/main" id="{257A9577-539C-FA72-1669-D9F44338DB2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5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ilás sem conteúdo">
    <p:bg>
      <p:bgPr>
        <a:solidFill>
          <a:srgbClr val="CC9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D13D6186-B796-A940-2305-D3953082CF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85800" cy="4191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A2059BB-45E7-0B26-D8F0-21255B3BA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0"/>
            <a:ext cx="458201" cy="840036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1DD9915-FE39-D4AF-78A3-C90C6D71F2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6539" y="0"/>
            <a:ext cx="458201" cy="840036"/>
          </a:xfrm>
          <a:prstGeom prst="rect">
            <a:avLst/>
          </a:prstGeom>
        </p:spPr>
      </p:pic>
      <p:sp>
        <p:nvSpPr>
          <p:cNvPr id="17" name="Título 12">
            <a:extLst>
              <a:ext uri="{FF2B5EF4-FFF2-40B4-BE49-F238E27FC236}">
                <a16:creationId xmlns:a16="http://schemas.microsoft.com/office/drawing/2014/main" id="{10A400C6-71C0-1986-B06C-4E3B477E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" name="flSlideMaster.Slide lilás sem conteúdoFooter">
            <a:extLst>
              <a:ext uri="{FF2B5EF4-FFF2-40B4-BE49-F238E27FC236}">
                <a16:creationId xmlns:a16="http://schemas.microsoft.com/office/drawing/2014/main" id="{BC232D89-573A-BAEA-7757-17E878EA14F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64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iano sem conteúdo">
    <p:bg>
      <p:bgPr>
        <a:solidFill>
          <a:srgbClr val="66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34EEDD12-C418-8804-619F-AE3973888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85800" cy="4191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B12FEBF-24E2-5003-AEEF-0073974915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0"/>
            <a:ext cx="458201" cy="840036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B4FCC3A7-1117-328C-CD9E-3000F2A79B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6539" y="0"/>
            <a:ext cx="458201" cy="840036"/>
          </a:xfrm>
          <a:prstGeom prst="rect">
            <a:avLst/>
          </a:prstGeom>
        </p:spPr>
      </p:pic>
      <p:sp>
        <p:nvSpPr>
          <p:cNvPr id="17" name="Título 12">
            <a:extLst>
              <a:ext uri="{FF2B5EF4-FFF2-40B4-BE49-F238E27FC236}">
                <a16:creationId xmlns:a16="http://schemas.microsoft.com/office/drawing/2014/main" id="{E442A4E6-1052-24A7-D53D-55D81ECE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" name="flSlideMaster.Slide ciano sem conteúdoFooter">
            <a:extLst>
              <a:ext uri="{FF2B5EF4-FFF2-40B4-BE49-F238E27FC236}">
                <a16:creationId xmlns:a16="http://schemas.microsoft.com/office/drawing/2014/main" id="{5CAE8CEF-BDA9-6CFA-BE32-6048EDF610AD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1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ima sem conteúdo">
    <p:bg>
      <p:bgPr>
        <a:solidFill>
          <a:srgbClr val="DAE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1D5A80A1-280C-214B-8880-BD9027BB7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85800" cy="41910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CDAA0FD-D963-2F5B-B950-37134EACAC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0"/>
            <a:ext cx="458201" cy="840036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003B9346-3B59-619C-8EC5-D2EC483E75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6539" y="0"/>
            <a:ext cx="458201" cy="840036"/>
          </a:xfrm>
          <a:prstGeom prst="rect">
            <a:avLst/>
          </a:prstGeom>
        </p:spPr>
      </p:pic>
      <p:sp>
        <p:nvSpPr>
          <p:cNvPr id="18" name="Título 12">
            <a:extLst>
              <a:ext uri="{FF2B5EF4-FFF2-40B4-BE49-F238E27FC236}">
                <a16:creationId xmlns:a16="http://schemas.microsoft.com/office/drawing/2014/main" id="{AED6615B-D624-E316-292B-72457236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" name="flSlideMaster.Slide lima sem conteúdoFooter">
            <a:extLst>
              <a:ext uri="{FF2B5EF4-FFF2-40B4-BE49-F238E27FC236}">
                <a16:creationId xmlns:a16="http://schemas.microsoft.com/office/drawing/2014/main" id="{2FDA3EB1-622B-C72C-2DA3-F6D7E4EB7E5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7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reto sem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A1E4D983-9312-6FBD-7B8F-0C6974FA71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91200" cy="422400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6D3426E6-5AD5-8F20-EE7F-E37BD4AC84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5136"/>
            <a:ext cx="457200" cy="838200"/>
          </a:xfrm>
          <a:prstGeom prst="rect">
            <a:avLst/>
          </a:prstGeom>
        </p:spPr>
      </p:pic>
      <p:sp>
        <p:nvSpPr>
          <p:cNvPr id="5" name="Título 12">
            <a:extLst>
              <a:ext uri="{FF2B5EF4-FFF2-40B4-BE49-F238E27FC236}">
                <a16:creationId xmlns:a16="http://schemas.microsoft.com/office/drawing/2014/main" id="{87A5CEEA-758A-752C-8262-C952263C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4590E9A-CFA3-3DF2-5F31-54A956655C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7540" y="0"/>
            <a:ext cx="457200" cy="838200"/>
          </a:xfrm>
          <a:prstGeom prst="rect">
            <a:avLst/>
          </a:prstGeom>
        </p:spPr>
      </p:pic>
      <p:sp>
        <p:nvSpPr>
          <p:cNvPr id="2" name="flSlideMaster.Slide preto sem conteúdoFooter">
            <a:extLst>
              <a:ext uri="{FF2B5EF4-FFF2-40B4-BE49-F238E27FC236}">
                <a16:creationId xmlns:a16="http://schemas.microsoft.com/office/drawing/2014/main" id="{2CCA125A-0AF3-C19C-B65B-857C884F5DA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81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anco com conteú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5FD07D18-3ECE-A692-E81F-3A5A80F6A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668" y="1132905"/>
            <a:ext cx="11518664" cy="211137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  <a:lvl3pPr>
              <a:defRPr/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12804A63-49EC-8FDC-05BD-13EC5C0CA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85800" cy="419100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702F151-42BC-4BB7-3CA9-D8BFD957C0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0"/>
            <a:ext cx="458201" cy="840036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E8B97167-F957-2F2C-2424-78E5C631B1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6539" y="0"/>
            <a:ext cx="458201" cy="840036"/>
          </a:xfrm>
          <a:prstGeom prst="rect">
            <a:avLst/>
          </a:prstGeom>
        </p:spPr>
      </p:pic>
      <p:sp>
        <p:nvSpPr>
          <p:cNvPr id="20" name="Título 12">
            <a:extLst>
              <a:ext uri="{FF2B5EF4-FFF2-40B4-BE49-F238E27FC236}">
                <a16:creationId xmlns:a16="http://schemas.microsoft.com/office/drawing/2014/main" id="{CC60EF86-3024-FB04-3BE5-370DDEA9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" name="flSlideMaster.Slide branco com conteúdoFooter">
            <a:extLst>
              <a:ext uri="{FF2B5EF4-FFF2-40B4-BE49-F238E27FC236}">
                <a16:creationId xmlns:a16="http://schemas.microsoft.com/office/drawing/2014/main" id="{4E5AF6F2-1411-B05B-D7A4-48FA6E45925D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8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ilás com conteúdo">
    <p:bg>
      <p:bgPr>
        <a:solidFill>
          <a:srgbClr val="CC9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50D36E9E-3A79-953A-AC01-D1B4202084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668" y="1132905"/>
            <a:ext cx="11518664" cy="211137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  <a:lvl3pPr>
              <a:defRPr/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D13D6186-B796-A940-2305-D3953082CF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85800" cy="4191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A2059BB-45E7-0B26-D8F0-21255B3BA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0"/>
            <a:ext cx="458201" cy="840036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1DD9915-FE39-D4AF-78A3-C90C6D71F2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6539" y="0"/>
            <a:ext cx="458201" cy="840036"/>
          </a:xfrm>
          <a:prstGeom prst="rect">
            <a:avLst/>
          </a:prstGeom>
        </p:spPr>
      </p:pic>
      <p:sp>
        <p:nvSpPr>
          <p:cNvPr id="17" name="Título 12">
            <a:extLst>
              <a:ext uri="{FF2B5EF4-FFF2-40B4-BE49-F238E27FC236}">
                <a16:creationId xmlns:a16="http://schemas.microsoft.com/office/drawing/2014/main" id="{10A400C6-71C0-1986-B06C-4E3B477E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" name="flSlideMaster.Slide lilás com conteúdoFooter">
            <a:extLst>
              <a:ext uri="{FF2B5EF4-FFF2-40B4-BE49-F238E27FC236}">
                <a16:creationId xmlns:a16="http://schemas.microsoft.com/office/drawing/2014/main" id="{62886334-9C6E-491C-AFA2-E27EE8E2578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6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iano com conteúdo">
    <p:bg>
      <p:bgPr>
        <a:solidFill>
          <a:srgbClr val="66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3B95C9B3-6118-325B-039A-25E47B1B5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668" y="1132905"/>
            <a:ext cx="11518664" cy="211137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  <a:lvl3pPr>
              <a:defRPr/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34EEDD12-C418-8804-619F-AE3973888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491" y="302952"/>
            <a:ext cx="685800" cy="4191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B12FEBF-24E2-5003-AEEF-0073974915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527" y="0"/>
            <a:ext cx="458201" cy="840036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B4FCC3A7-1117-328C-CD9E-3000F2A79B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6539" y="0"/>
            <a:ext cx="458201" cy="840036"/>
          </a:xfrm>
          <a:prstGeom prst="rect">
            <a:avLst/>
          </a:prstGeom>
        </p:spPr>
      </p:pic>
      <p:sp>
        <p:nvSpPr>
          <p:cNvPr id="17" name="Título 12">
            <a:extLst>
              <a:ext uri="{FF2B5EF4-FFF2-40B4-BE49-F238E27FC236}">
                <a16:creationId xmlns:a16="http://schemas.microsoft.com/office/drawing/2014/main" id="{E442A4E6-1052-24A7-D53D-55D81ECE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05" y="222559"/>
            <a:ext cx="8772120" cy="447399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" name="flSlideMaster.Slide ciano com conteúdoFooter">
            <a:extLst>
              <a:ext uri="{FF2B5EF4-FFF2-40B4-BE49-F238E27FC236}">
                <a16:creationId xmlns:a16="http://schemas.microsoft.com/office/drawing/2014/main" id="{B28410D0-7CEF-FAB5-8696-CC5E0C334EC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endParaRPr lang="pt-BR" sz="8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7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0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49" r:id="rId7"/>
    <p:sldLayoutId id="2147483650" r:id="rId8"/>
    <p:sldLayoutId id="2147483651" r:id="rId9"/>
    <p:sldLayoutId id="2147483652" r:id="rId10"/>
    <p:sldLayoutId id="2147483665" r:id="rId11"/>
    <p:sldLayoutId id="2147483661" r:id="rId12"/>
    <p:sldLayoutId id="2147483664" r:id="rId13"/>
    <p:sldLayoutId id="2147483663" r:id="rId14"/>
    <p:sldLayoutId id="2147483662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2800" kern="1200" smtClean="0">
          <a:solidFill>
            <a:srgbClr val="FFFFFF"/>
          </a:solidFill>
          <a:latin typeface="Consolas" panose="020B0609020204030204" pitchFamily="49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emf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emf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26AB6-C81F-C2BE-B754-ACD372DD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Produtos Núclea</a:t>
            </a:r>
            <a:br>
              <a:rPr lang="pt-BR" dirty="0"/>
            </a:br>
            <a:r>
              <a:rPr lang="pt-BR" dirty="0"/>
              <a:t>Tecnologias e Infraestrutura</a:t>
            </a:r>
          </a:p>
        </p:txBody>
      </p:sp>
    </p:spTree>
    <p:extLst>
      <p:ext uri="{BB962C8B-B14F-4D97-AF65-F5344CB8AC3E}">
        <p14:creationId xmlns:p14="http://schemas.microsoft.com/office/powerpoint/2010/main" val="336640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4BCBB96-AACE-EBBA-DDB3-25BD3856D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A escolha das tecnologias a serem utilizadas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Com o objetivo de promover autonomia às squads e registrar de maneira corporativa as tecnologias testadas e, por consequência homologadas pela organização, as áreas de Arquitetura e Desenho de Serviços TI compartilham a lista abaixo.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A aderência destas tecnologias aos requisitos das diversas demandas de negócio deve ser avaliada pelas lideranças técnicas das squads, as quais são responsáveis pela decisão final sobre a solução técnica, sendo assessorada sempre que necessário pelo arquiteto de soluções da tribo e com acompanhamento das demais áreas de apoio.</a:t>
            </a:r>
            <a:endParaRPr kumimoji="0" lang="pt-BR" altLang="pt-BR" sz="1400" b="1" i="0" u="none" strike="noStrike" cap="none" normalizeH="0" baseline="0" dirty="0">
              <a:ln>
                <a:noFill/>
              </a:ln>
              <a:solidFill>
                <a:srgbClr val="172B4D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rgbClr val="172B4D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Direcionamentos das tecnologias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Adote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rgbClr val="172B4D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Tecnologias que confiamos e já utilizadas no mercado em grande escala. Geralmente já adotada na companhia e de amplo conhecimento por times em produção.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Experimente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rgbClr val="172B4D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Tecnologias utilizadas no mercado com sucesso, porém ainda não amplamente difundidas na companhia ou no mercado. Sua adesão possui certo risco, mas recomenda-se a experimentação.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Avalie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rgbClr val="172B4D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Tecnologias promissoras que ainda necessitam de avaliação para serem adotadas em produção em larga escala. Vale a pena investir em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MVPs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 em coerência com a necessidade do negócio. Ou tecnologias que necessitam de validações da sua real aplicabilidade, comparações entre outras tecnologias se fazem necessárias com base em custo, prazo e capacidade.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Evite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rgbClr val="172B4D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+mn-lt"/>
              </a:rPr>
              <a:t>Tecnologias não recomendadas para novos projetos. Recomenda-se cautela na evolução de projetos com elas. Talvez não estejam maduras o suficiente ou com perspectiva de serem descontinuadas.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D3ADD39-2A9A-9694-6864-4D7342084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Catálogo de Tecnologias dos Produtos Núclea</a:t>
            </a:r>
          </a:p>
        </p:txBody>
      </p:sp>
    </p:spTree>
    <p:extLst>
      <p:ext uri="{BB962C8B-B14F-4D97-AF65-F5344CB8AC3E}">
        <p14:creationId xmlns:p14="http://schemas.microsoft.com/office/powerpoint/2010/main" val="339996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8BD6B2A-AB02-7084-10FF-A478CAF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Catálogo de Tecnologias dos Produtos Núclea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8A3829-C7B1-CD9D-9E45-088E9A01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5" y="884819"/>
            <a:ext cx="10424294" cy="58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8BD6B2A-AB02-7084-10FF-A478CAF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Produtos Núclea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88DFE9-5F81-1C13-467D-E8B837DCA747}"/>
              </a:ext>
            </a:extLst>
          </p:cNvPr>
          <p:cNvSpPr txBox="1"/>
          <p:nvPr/>
        </p:nvSpPr>
        <p:spPr>
          <a:xfrm>
            <a:off x="1343592" y="1239919"/>
            <a:ext cx="40352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MONITORAMENTO DE CORRESPONDENTE BANCÁRIO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B68B7A-8429-C205-1F36-8D9F1F5073D6}"/>
              </a:ext>
            </a:extLst>
          </p:cNvPr>
          <p:cNvSpPr txBox="1"/>
          <p:nvPr/>
        </p:nvSpPr>
        <p:spPr>
          <a:xfrm>
            <a:off x="1136712" y="3113050"/>
            <a:ext cx="25559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 PLATAFORMA DO CADASTRO POSITIVO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5F6AA6-C770-9AB1-EFA5-39EC60CA36CD}"/>
              </a:ext>
            </a:extLst>
          </p:cNvPr>
          <p:cNvSpPr txBox="1"/>
          <p:nvPr/>
        </p:nvSpPr>
        <p:spPr>
          <a:xfrm>
            <a:off x="75211" y="2392397"/>
            <a:ext cx="40352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SISTEMA DE TRANSPORTE DE DADOS - CRÉDITO DA NOTA FISCAL</a:t>
            </a:r>
          </a:p>
        </p:txBody>
      </p:sp>
      <p:sp>
        <p:nvSpPr>
          <p:cNvPr id="6" name="Exemplo de aplicação de textos em colunas">
            <a:extLst>
              <a:ext uri="{FF2B5EF4-FFF2-40B4-BE49-F238E27FC236}">
                <a16:creationId xmlns:a16="http://schemas.microsoft.com/office/drawing/2014/main" id="{D267BBB9-EF60-9A5E-640D-4137F460D5F1}"/>
              </a:ext>
            </a:extLst>
          </p:cNvPr>
          <p:cNvSpPr txBox="1"/>
          <p:nvPr/>
        </p:nvSpPr>
        <p:spPr>
          <a:xfrm>
            <a:off x="797613" y="5343158"/>
            <a:ext cx="3078098" cy="221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algn="r"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PLATAFORMA CENTRALIZADA DE COBRANÇA</a:t>
            </a:r>
            <a:b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DÉBITO DIRETO AUTORIZADO</a:t>
            </a:r>
          </a:p>
        </p:txBody>
      </p:sp>
      <p:sp>
        <p:nvSpPr>
          <p:cNvPr id="8" name="Forma Livre: Forma 6">
            <a:extLst>
              <a:ext uri="{FF2B5EF4-FFF2-40B4-BE49-F238E27FC236}">
                <a16:creationId xmlns:a16="http://schemas.microsoft.com/office/drawing/2014/main" id="{4B76208F-B582-1608-4D68-AEE7BCF569EC}"/>
              </a:ext>
            </a:extLst>
          </p:cNvPr>
          <p:cNvSpPr>
            <a:spLocks noChangeAspect="1"/>
          </p:cNvSpPr>
          <p:nvPr/>
        </p:nvSpPr>
        <p:spPr>
          <a:xfrm>
            <a:off x="4115286" y="2145582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9" name="Forma Livre: Forma 6">
            <a:extLst>
              <a:ext uri="{FF2B5EF4-FFF2-40B4-BE49-F238E27FC236}">
                <a16:creationId xmlns:a16="http://schemas.microsoft.com/office/drawing/2014/main" id="{1C3596E8-FF38-5534-B1F0-C064444FA43E}"/>
              </a:ext>
            </a:extLst>
          </p:cNvPr>
          <p:cNvSpPr>
            <a:spLocks noChangeAspect="1"/>
          </p:cNvSpPr>
          <p:nvPr/>
        </p:nvSpPr>
        <p:spPr>
          <a:xfrm>
            <a:off x="4645221" y="1660765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0" name="Forma Livre: Forma 6">
            <a:extLst>
              <a:ext uri="{FF2B5EF4-FFF2-40B4-BE49-F238E27FC236}">
                <a16:creationId xmlns:a16="http://schemas.microsoft.com/office/drawing/2014/main" id="{E616BC45-0FA3-3DF1-B621-495524C2749E}"/>
              </a:ext>
            </a:extLst>
          </p:cNvPr>
          <p:cNvSpPr>
            <a:spLocks noChangeAspect="1"/>
          </p:cNvSpPr>
          <p:nvPr/>
        </p:nvSpPr>
        <p:spPr>
          <a:xfrm>
            <a:off x="5305899" y="1383887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1" name="Forma Livre: Forma 6">
            <a:extLst>
              <a:ext uri="{FF2B5EF4-FFF2-40B4-BE49-F238E27FC236}">
                <a16:creationId xmlns:a16="http://schemas.microsoft.com/office/drawing/2014/main" id="{DE9A9F65-697B-69A7-4F16-5861B94C5290}"/>
              </a:ext>
            </a:extLst>
          </p:cNvPr>
          <p:cNvSpPr>
            <a:spLocks noChangeAspect="1"/>
          </p:cNvSpPr>
          <p:nvPr/>
        </p:nvSpPr>
        <p:spPr>
          <a:xfrm>
            <a:off x="6018522" y="1349309"/>
            <a:ext cx="620049" cy="622911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2" name="Forma Livre: Forma 6">
            <a:extLst>
              <a:ext uri="{FF2B5EF4-FFF2-40B4-BE49-F238E27FC236}">
                <a16:creationId xmlns:a16="http://schemas.microsoft.com/office/drawing/2014/main" id="{7EB4EE5B-E787-7C68-313E-43E01A4C5B3D}"/>
              </a:ext>
            </a:extLst>
          </p:cNvPr>
          <p:cNvSpPr>
            <a:spLocks noChangeAspect="1"/>
          </p:cNvSpPr>
          <p:nvPr/>
        </p:nvSpPr>
        <p:spPr>
          <a:xfrm>
            <a:off x="3698314" y="2736245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3" name="Forma Livre: Forma 6">
            <a:extLst>
              <a:ext uri="{FF2B5EF4-FFF2-40B4-BE49-F238E27FC236}">
                <a16:creationId xmlns:a16="http://schemas.microsoft.com/office/drawing/2014/main" id="{767734EB-7800-2621-D4AD-4EC52CB5A603}"/>
              </a:ext>
            </a:extLst>
          </p:cNvPr>
          <p:cNvSpPr>
            <a:spLocks noChangeAspect="1"/>
          </p:cNvSpPr>
          <p:nvPr/>
        </p:nvSpPr>
        <p:spPr>
          <a:xfrm>
            <a:off x="3533727" y="3471467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4" name="Forma Livre: Forma 6">
            <a:extLst>
              <a:ext uri="{FF2B5EF4-FFF2-40B4-BE49-F238E27FC236}">
                <a16:creationId xmlns:a16="http://schemas.microsoft.com/office/drawing/2014/main" id="{79CDBC16-142A-D623-BE86-26D0ABC4358D}"/>
              </a:ext>
            </a:extLst>
          </p:cNvPr>
          <p:cNvSpPr>
            <a:spLocks noChangeAspect="1"/>
          </p:cNvSpPr>
          <p:nvPr/>
        </p:nvSpPr>
        <p:spPr>
          <a:xfrm>
            <a:off x="6717594" y="1469950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5" name="Forma Livre: Forma 6">
            <a:extLst>
              <a:ext uri="{FF2B5EF4-FFF2-40B4-BE49-F238E27FC236}">
                <a16:creationId xmlns:a16="http://schemas.microsoft.com/office/drawing/2014/main" id="{183D1301-0F2C-79FF-2323-52BFA32B6E78}"/>
              </a:ext>
            </a:extLst>
          </p:cNvPr>
          <p:cNvSpPr>
            <a:spLocks noChangeAspect="1"/>
          </p:cNvSpPr>
          <p:nvPr/>
        </p:nvSpPr>
        <p:spPr>
          <a:xfrm>
            <a:off x="3592377" y="4247152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6" name="Forma Livre: Forma 6">
            <a:extLst>
              <a:ext uri="{FF2B5EF4-FFF2-40B4-BE49-F238E27FC236}">
                <a16:creationId xmlns:a16="http://schemas.microsoft.com/office/drawing/2014/main" id="{0885604A-797D-FCAF-DFE1-DA4310935BDC}"/>
              </a:ext>
            </a:extLst>
          </p:cNvPr>
          <p:cNvSpPr>
            <a:spLocks noChangeAspect="1"/>
          </p:cNvSpPr>
          <p:nvPr/>
        </p:nvSpPr>
        <p:spPr>
          <a:xfrm>
            <a:off x="7324498" y="1835076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7" name="Forma Livre: Forma 6">
            <a:extLst>
              <a:ext uri="{FF2B5EF4-FFF2-40B4-BE49-F238E27FC236}">
                <a16:creationId xmlns:a16="http://schemas.microsoft.com/office/drawing/2014/main" id="{735C889C-F26B-1D4D-C83D-B04DA08B5D52}"/>
              </a:ext>
            </a:extLst>
          </p:cNvPr>
          <p:cNvSpPr>
            <a:spLocks noChangeAspect="1"/>
          </p:cNvSpPr>
          <p:nvPr/>
        </p:nvSpPr>
        <p:spPr>
          <a:xfrm>
            <a:off x="3922684" y="4930522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8" name="Forma Livre: Forma 6">
            <a:extLst>
              <a:ext uri="{FF2B5EF4-FFF2-40B4-BE49-F238E27FC236}">
                <a16:creationId xmlns:a16="http://schemas.microsoft.com/office/drawing/2014/main" id="{62A2A587-4D7A-65BD-3ECC-EA491028425A}"/>
              </a:ext>
            </a:extLst>
          </p:cNvPr>
          <p:cNvSpPr>
            <a:spLocks noChangeAspect="1"/>
          </p:cNvSpPr>
          <p:nvPr/>
        </p:nvSpPr>
        <p:spPr>
          <a:xfrm>
            <a:off x="8033611" y="4435498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19" name="Forma Livre: Forma 6">
            <a:extLst>
              <a:ext uri="{FF2B5EF4-FFF2-40B4-BE49-F238E27FC236}">
                <a16:creationId xmlns:a16="http://schemas.microsoft.com/office/drawing/2014/main" id="{F19CA463-DF3A-F3B4-E1E6-CE854D2609FB}"/>
              </a:ext>
            </a:extLst>
          </p:cNvPr>
          <p:cNvSpPr>
            <a:spLocks noChangeAspect="1"/>
          </p:cNvSpPr>
          <p:nvPr/>
        </p:nvSpPr>
        <p:spPr>
          <a:xfrm>
            <a:off x="8168659" y="3720436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20" name="Forma Livre: Forma 6">
            <a:extLst>
              <a:ext uri="{FF2B5EF4-FFF2-40B4-BE49-F238E27FC236}">
                <a16:creationId xmlns:a16="http://schemas.microsoft.com/office/drawing/2014/main" id="{D90442AA-3F7C-9BCF-9ED3-54E884AC1765}"/>
              </a:ext>
            </a:extLst>
          </p:cNvPr>
          <p:cNvSpPr>
            <a:spLocks noChangeAspect="1"/>
          </p:cNvSpPr>
          <p:nvPr/>
        </p:nvSpPr>
        <p:spPr>
          <a:xfrm>
            <a:off x="7805055" y="2340358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sp>
        <p:nvSpPr>
          <p:cNvPr id="21" name="Forma Livre: Forma 6">
            <a:extLst>
              <a:ext uri="{FF2B5EF4-FFF2-40B4-BE49-F238E27FC236}">
                <a16:creationId xmlns:a16="http://schemas.microsoft.com/office/drawing/2014/main" id="{5C7E14CA-B4F2-C535-9C40-308FD0C67C41}"/>
              </a:ext>
            </a:extLst>
          </p:cNvPr>
          <p:cNvSpPr>
            <a:spLocks noChangeAspect="1"/>
          </p:cNvSpPr>
          <p:nvPr/>
        </p:nvSpPr>
        <p:spPr>
          <a:xfrm>
            <a:off x="8099494" y="3007668"/>
            <a:ext cx="633600" cy="636525"/>
          </a:xfrm>
          <a:custGeom>
            <a:avLst/>
            <a:gdLst>
              <a:gd name="connsiteX0" fmla="*/ 1152853 w 1152853"/>
              <a:gd name="connsiteY0" fmla="*/ 576427 h 1152853"/>
              <a:gd name="connsiteX1" fmla="*/ 576427 w 1152853"/>
              <a:gd name="connsiteY1" fmla="*/ 1152854 h 1152853"/>
              <a:gd name="connsiteX2" fmla="*/ 0 w 1152853"/>
              <a:gd name="connsiteY2" fmla="*/ 576427 h 1152853"/>
              <a:gd name="connsiteX3" fmla="*/ 576427 w 1152853"/>
              <a:gd name="connsiteY3" fmla="*/ 0 h 1152853"/>
              <a:gd name="connsiteX4" fmla="*/ 1152853 w 1152853"/>
              <a:gd name="connsiteY4" fmla="*/ 576427 h 1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853" h="1152853">
                <a:moveTo>
                  <a:pt x="1152853" y="576427"/>
                </a:moveTo>
                <a:cubicBezTo>
                  <a:pt x="1152853" y="894778"/>
                  <a:pt x="894778" y="1152854"/>
                  <a:pt x="576427" y="1152854"/>
                </a:cubicBezTo>
                <a:cubicBezTo>
                  <a:pt x="258075" y="1152854"/>
                  <a:pt x="0" y="894778"/>
                  <a:pt x="0" y="576427"/>
                </a:cubicBezTo>
                <a:cubicBezTo>
                  <a:pt x="0" y="258075"/>
                  <a:pt x="258075" y="0"/>
                  <a:pt x="576427" y="0"/>
                </a:cubicBezTo>
                <a:cubicBezTo>
                  <a:pt x="894778" y="0"/>
                  <a:pt x="1152853" y="258075"/>
                  <a:pt x="1152853" y="576427"/>
                </a:cubicBezTo>
                <a:close/>
              </a:path>
            </a:pathLst>
          </a:custGeom>
          <a:solidFill>
            <a:srgbClr val="FFFFFF"/>
          </a:solidFill>
          <a:ln w="53975" cap="flat" cmpd="sng" algn="ctr">
            <a:solidFill>
              <a:srgbClr val="F9F9F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5444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7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  <a:sym typeface="Calibri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A5671E3-74DA-AE0F-87A2-3724D327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5864" y="5741042"/>
            <a:ext cx="900000" cy="90413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E4BDD1A-54BE-935A-9806-98B9BCDAD9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5517" y="5417234"/>
            <a:ext cx="900000" cy="90413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850F84D-A0A7-5FCE-E6E7-61FA3654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9469" y="5849559"/>
            <a:ext cx="900000" cy="90413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DC5F2EE-FA6D-50C9-00EB-AC4EF164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AA33"/>
              </a:clrFrom>
              <a:clrTo>
                <a:srgbClr val="DBAA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9623" y="5561395"/>
            <a:ext cx="900000" cy="900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220F6A98-232D-4ADE-EAD1-C647DD01D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AA33"/>
              </a:clrFrom>
              <a:clrTo>
                <a:srgbClr val="DBAA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1182" y="5006018"/>
            <a:ext cx="900000" cy="900000"/>
          </a:xfrm>
          <a:prstGeom prst="rect">
            <a:avLst/>
          </a:prstGeom>
          <a:noFill/>
        </p:spPr>
      </p:pic>
      <p:sp>
        <p:nvSpPr>
          <p:cNvPr id="27" name="Nuvem 26">
            <a:extLst>
              <a:ext uri="{FF2B5EF4-FFF2-40B4-BE49-F238E27FC236}">
                <a16:creationId xmlns:a16="http://schemas.microsoft.com/office/drawing/2014/main" id="{2F0824B4-6458-80AB-673B-174C46CCB168}"/>
              </a:ext>
            </a:extLst>
          </p:cNvPr>
          <p:cNvSpPr/>
          <p:nvPr/>
        </p:nvSpPr>
        <p:spPr>
          <a:xfrm>
            <a:off x="5452103" y="3215224"/>
            <a:ext cx="1923877" cy="1472912"/>
          </a:xfrm>
          <a:prstGeom prst="cloud">
            <a:avLst/>
          </a:prstGeom>
          <a:solidFill>
            <a:srgbClr val="FF0000">
              <a:alpha val="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</p:txBody>
      </p:sp>
      <p:sp>
        <p:nvSpPr>
          <p:cNvPr id="28" name="Nuvem 27">
            <a:extLst>
              <a:ext uri="{FF2B5EF4-FFF2-40B4-BE49-F238E27FC236}">
                <a16:creationId xmlns:a16="http://schemas.microsoft.com/office/drawing/2014/main" id="{C78513BF-E5DC-8C4F-AB69-A02A016AF96D}"/>
              </a:ext>
            </a:extLst>
          </p:cNvPr>
          <p:cNvSpPr/>
          <p:nvPr/>
        </p:nvSpPr>
        <p:spPr>
          <a:xfrm rot="19815249">
            <a:off x="5967544" y="3747634"/>
            <a:ext cx="2263012" cy="1619362"/>
          </a:xfrm>
          <a:prstGeom prst="cloud">
            <a:avLst/>
          </a:prstGeom>
          <a:solidFill>
            <a:srgbClr val="FF0000">
              <a:alpha val="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  <a:sym typeface="Calibri"/>
              </a:rPr>
              <a:t>AWS Cloud</a:t>
            </a:r>
            <a:b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  <a:sym typeface="Calibri"/>
              </a:rPr>
            </a:b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  <a:sym typeface="Calibri"/>
              </a:rPr>
              <a:t>First</a:t>
            </a:r>
            <a:endParaRPr kumimoji="0" lang="pt-BR" sz="11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</p:txBody>
      </p:sp>
      <p:sp>
        <p:nvSpPr>
          <p:cNvPr id="29" name="Nuvem 28">
            <a:extLst>
              <a:ext uri="{FF2B5EF4-FFF2-40B4-BE49-F238E27FC236}">
                <a16:creationId xmlns:a16="http://schemas.microsoft.com/office/drawing/2014/main" id="{230C0827-F65B-4524-B823-94FD5BF9FDAB}"/>
              </a:ext>
            </a:extLst>
          </p:cNvPr>
          <p:cNvSpPr/>
          <p:nvPr/>
        </p:nvSpPr>
        <p:spPr>
          <a:xfrm rot="4658373">
            <a:off x="5107423" y="4229101"/>
            <a:ext cx="1174526" cy="1388830"/>
          </a:xfrm>
          <a:prstGeom prst="cloud">
            <a:avLst/>
          </a:prstGeom>
          <a:solidFill>
            <a:srgbClr val="44546A">
              <a:alpha val="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</p:txBody>
      </p:sp>
      <p:sp>
        <p:nvSpPr>
          <p:cNvPr id="30" name="Nuvem 29">
            <a:extLst>
              <a:ext uri="{FF2B5EF4-FFF2-40B4-BE49-F238E27FC236}">
                <a16:creationId xmlns:a16="http://schemas.microsoft.com/office/drawing/2014/main" id="{C85F0C56-1FCD-4A7B-778B-4C274C30AE7A}"/>
              </a:ext>
            </a:extLst>
          </p:cNvPr>
          <p:cNvSpPr/>
          <p:nvPr/>
        </p:nvSpPr>
        <p:spPr>
          <a:xfrm>
            <a:off x="6527688" y="4822399"/>
            <a:ext cx="1711406" cy="1444595"/>
          </a:xfrm>
          <a:prstGeom prst="cloud">
            <a:avLst/>
          </a:prstGeom>
          <a:solidFill>
            <a:srgbClr val="FF0000">
              <a:alpha val="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</p:txBody>
      </p:sp>
      <p:sp>
        <p:nvSpPr>
          <p:cNvPr id="31" name="Nuvem 30">
            <a:extLst>
              <a:ext uri="{FF2B5EF4-FFF2-40B4-BE49-F238E27FC236}">
                <a16:creationId xmlns:a16="http://schemas.microsoft.com/office/drawing/2014/main" id="{05B7D181-51B0-7496-9537-A7EF58BEE951}"/>
              </a:ext>
            </a:extLst>
          </p:cNvPr>
          <p:cNvSpPr/>
          <p:nvPr/>
        </p:nvSpPr>
        <p:spPr>
          <a:xfrm>
            <a:off x="4376221" y="5061089"/>
            <a:ext cx="2553247" cy="1796911"/>
          </a:xfrm>
          <a:prstGeom prst="cloud">
            <a:avLst/>
          </a:prstGeom>
          <a:solidFill>
            <a:srgbClr val="44546A">
              <a:alpha val="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  <a:sym typeface="Calibri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EDF1FBC8-CAE3-9331-C67F-2BAD74ED6E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94" y="3903300"/>
            <a:ext cx="516940" cy="2940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48A7F91-6A9D-8E60-DA4B-3D859A6B1F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83" y="4638303"/>
            <a:ext cx="605817" cy="275905"/>
          </a:xfrm>
          <a:prstGeom prst="rect">
            <a:avLst/>
          </a:prstGeom>
        </p:spPr>
      </p:pic>
      <p:sp>
        <p:nvSpPr>
          <p:cNvPr id="34" name="Exemplo de aplicação de textos em colunas">
            <a:extLst>
              <a:ext uri="{FF2B5EF4-FFF2-40B4-BE49-F238E27FC236}">
                <a16:creationId xmlns:a16="http://schemas.microsoft.com/office/drawing/2014/main" id="{83E65E72-6AD8-0B85-354A-AB297FB7C96F}"/>
              </a:ext>
            </a:extLst>
          </p:cNvPr>
          <p:cNvSpPr txBox="1"/>
          <p:nvPr/>
        </p:nvSpPr>
        <p:spPr>
          <a:xfrm>
            <a:off x="8866344" y="4192987"/>
            <a:ext cx="3078098" cy="11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PORTABILIDADE DE CRÉDITO</a:t>
            </a:r>
            <a:endParaRPr lang="pt-BR" sz="1000" kern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35" name="Exemplo de aplicação de textos em colunas">
            <a:extLst>
              <a:ext uri="{FF2B5EF4-FFF2-40B4-BE49-F238E27FC236}">
                <a16:creationId xmlns:a16="http://schemas.microsoft.com/office/drawing/2014/main" id="{14B29058-03E3-1F1B-26DE-2726E62546E7}"/>
              </a:ext>
            </a:extLst>
          </p:cNvPr>
          <p:cNvSpPr txBox="1"/>
          <p:nvPr/>
        </p:nvSpPr>
        <p:spPr>
          <a:xfrm>
            <a:off x="8691124" y="4952091"/>
            <a:ext cx="3078098" cy="11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PORTABILIDADE DE CONTA SALÁRIO</a:t>
            </a:r>
            <a:endParaRPr lang="pt-BR" sz="1000" kern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E0C24EB-3DF5-D0E8-C4AD-62936E55ED6D}"/>
              </a:ext>
            </a:extLst>
          </p:cNvPr>
          <p:cNvCxnSpPr>
            <a:cxnSpLocks/>
          </p:cNvCxnSpPr>
          <p:nvPr/>
        </p:nvCxnSpPr>
        <p:spPr>
          <a:xfrm>
            <a:off x="8621275" y="5072023"/>
            <a:ext cx="2868404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17CD72C4-5101-A7F9-4C6A-3AB7EAEBC1DB}"/>
              </a:ext>
            </a:extLst>
          </p:cNvPr>
          <p:cNvCxnSpPr>
            <a:cxnSpLocks/>
          </p:cNvCxnSpPr>
          <p:nvPr/>
        </p:nvCxnSpPr>
        <p:spPr>
          <a:xfrm>
            <a:off x="8832934" y="4318569"/>
            <a:ext cx="2868404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15725084-9ECC-9AD0-DCAD-878A40325D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59" y="2508503"/>
            <a:ext cx="702643" cy="31553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54C3B347-EFE5-F429-3DF6-F2E50DC60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07" r="-7170"/>
          <a:stretch/>
        </p:blipFill>
        <p:spPr>
          <a:xfrm>
            <a:off x="8126808" y="3173761"/>
            <a:ext cx="536192" cy="349287"/>
          </a:xfrm>
          <a:prstGeom prst="rect">
            <a:avLst/>
          </a:prstGeom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782674E-9560-1E5F-3E2A-21B25598D045}"/>
              </a:ext>
            </a:extLst>
          </p:cNvPr>
          <p:cNvCxnSpPr>
            <a:cxnSpLocks/>
          </p:cNvCxnSpPr>
          <p:nvPr/>
        </p:nvCxnSpPr>
        <p:spPr>
          <a:xfrm>
            <a:off x="8528466" y="2860545"/>
            <a:ext cx="2868404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sp>
        <p:nvSpPr>
          <p:cNvPr id="41" name="Exemplo de aplicação de textos em colunas">
            <a:extLst>
              <a:ext uri="{FF2B5EF4-FFF2-40B4-BE49-F238E27FC236}">
                <a16:creationId xmlns:a16="http://schemas.microsoft.com/office/drawing/2014/main" id="{8C4192ED-8332-97BF-92DA-F9A00B0CABE5}"/>
              </a:ext>
            </a:extLst>
          </p:cNvPr>
          <p:cNvSpPr txBox="1"/>
          <p:nvPr/>
        </p:nvSpPr>
        <p:spPr>
          <a:xfrm>
            <a:off x="8518941" y="2623771"/>
            <a:ext cx="3568284" cy="221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SISTEMA DE LIQUIDAÇÃO DIFERIDA DAS TRANSFERÊNCIAS INTERBANCÁRIAS DE ORDENS DE CRÉDITO.</a:t>
            </a:r>
            <a:endParaRPr lang="pt-BR" sz="1000" kern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8E685741-5355-4696-F48F-34F6FD315CE2}"/>
              </a:ext>
            </a:extLst>
          </p:cNvPr>
          <p:cNvCxnSpPr>
            <a:cxnSpLocks/>
          </p:cNvCxnSpPr>
          <p:nvPr/>
        </p:nvCxnSpPr>
        <p:spPr>
          <a:xfrm>
            <a:off x="8802249" y="3581931"/>
            <a:ext cx="2868404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pic>
        <p:nvPicPr>
          <p:cNvPr id="43" name="Imagem 42">
            <a:extLst>
              <a:ext uri="{FF2B5EF4-FFF2-40B4-BE49-F238E27FC236}">
                <a16:creationId xmlns:a16="http://schemas.microsoft.com/office/drawing/2014/main" id="{CB9B571A-DDEC-74AE-4C0C-26AEA4FA358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" t="18659" r="7108" b="22254"/>
          <a:stretch/>
        </p:blipFill>
        <p:spPr>
          <a:xfrm>
            <a:off x="7341034" y="2082031"/>
            <a:ext cx="595343" cy="151529"/>
          </a:xfrm>
          <a:prstGeom prst="rect">
            <a:avLst/>
          </a:prstGeom>
        </p:spPr>
      </p:pic>
      <p:sp>
        <p:nvSpPr>
          <p:cNvPr id="44" name="Exemplo de aplicação de textos em colunas">
            <a:extLst>
              <a:ext uri="{FF2B5EF4-FFF2-40B4-BE49-F238E27FC236}">
                <a16:creationId xmlns:a16="http://schemas.microsoft.com/office/drawing/2014/main" id="{78705490-1483-6BB3-2067-D60FA0A1F81D}"/>
              </a:ext>
            </a:extLst>
          </p:cNvPr>
          <p:cNvSpPr txBox="1"/>
          <p:nvPr/>
        </p:nvSpPr>
        <p:spPr>
          <a:xfrm>
            <a:off x="8059403" y="2114680"/>
            <a:ext cx="3568284" cy="11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SISTEMA DE TRANSFERÊNCIA DE FUNDOS</a:t>
            </a:r>
            <a:endParaRPr lang="pt-BR" sz="1000" kern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C2C80EFD-1EC3-05D2-C50F-3EA52BE10DAA}"/>
              </a:ext>
            </a:extLst>
          </p:cNvPr>
          <p:cNvCxnSpPr>
            <a:cxnSpLocks/>
          </p:cNvCxnSpPr>
          <p:nvPr/>
        </p:nvCxnSpPr>
        <p:spPr>
          <a:xfrm>
            <a:off x="8069171" y="2233560"/>
            <a:ext cx="2868404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pic>
        <p:nvPicPr>
          <p:cNvPr id="46" name="Imagem 45">
            <a:extLst>
              <a:ext uri="{FF2B5EF4-FFF2-40B4-BE49-F238E27FC236}">
                <a16:creationId xmlns:a16="http://schemas.microsoft.com/office/drawing/2014/main" id="{2330D914-B9D6-D0A2-E5B1-5E4BC9D35D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AA33"/>
              </a:clrFrom>
              <a:clrTo>
                <a:srgbClr val="DBAA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1386" y="3207377"/>
            <a:ext cx="1310522" cy="131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30F8C8D0-8AA1-E4C9-5505-AED58C2C11C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8394" y="3874886"/>
            <a:ext cx="1098725" cy="280152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E73D1F3-5D51-7E6B-B5ED-B34659443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886" y="5475161"/>
            <a:ext cx="764197" cy="184601"/>
          </a:xfrm>
          <a:prstGeom prst="rect">
            <a:avLst/>
          </a:prstGeom>
        </p:spPr>
      </p:pic>
      <p:sp>
        <p:nvSpPr>
          <p:cNvPr id="49" name="Exemplo de aplicação de textos em colunas">
            <a:extLst>
              <a:ext uri="{FF2B5EF4-FFF2-40B4-BE49-F238E27FC236}">
                <a16:creationId xmlns:a16="http://schemas.microsoft.com/office/drawing/2014/main" id="{154589E2-968B-5959-D0FF-90F4822B171F}"/>
              </a:ext>
            </a:extLst>
          </p:cNvPr>
          <p:cNvSpPr txBox="1"/>
          <p:nvPr/>
        </p:nvSpPr>
        <p:spPr>
          <a:xfrm>
            <a:off x="8549589" y="5569117"/>
            <a:ext cx="3078098" cy="11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DETECTA FLOW</a:t>
            </a:r>
            <a:endParaRPr lang="pt-BR" sz="1000" kern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D5251438-BD6E-BAAA-E11E-7BB69724432A}"/>
              </a:ext>
            </a:extLst>
          </p:cNvPr>
          <p:cNvCxnSpPr>
            <a:cxnSpLocks/>
          </p:cNvCxnSpPr>
          <p:nvPr/>
        </p:nvCxnSpPr>
        <p:spPr>
          <a:xfrm>
            <a:off x="8479740" y="5689049"/>
            <a:ext cx="2868404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pic>
        <p:nvPicPr>
          <p:cNvPr id="51" name="Imagem 50" descr="Tela de computador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9CD62C35-7766-A025-50E2-575DE1C0CF4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8" t="2114"/>
          <a:stretch/>
        </p:blipFill>
        <p:spPr>
          <a:xfrm>
            <a:off x="7039959" y="6067529"/>
            <a:ext cx="627225" cy="168094"/>
          </a:xfrm>
          <a:prstGeom prst="rect">
            <a:avLst/>
          </a:prstGeom>
        </p:spPr>
      </p:pic>
      <p:pic>
        <p:nvPicPr>
          <p:cNvPr id="52" name="Imagem 51" descr="Tela de computador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2C204247-FDF5-65BB-7CDF-7DBB99318E3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3" r="59477"/>
          <a:stretch/>
        </p:blipFill>
        <p:spPr>
          <a:xfrm>
            <a:off x="7130496" y="5903520"/>
            <a:ext cx="449443" cy="160769"/>
          </a:xfrm>
          <a:prstGeom prst="rect">
            <a:avLst/>
          </a:prstGeom>
        </p:spPr>
      </p:pic>
      <p:sp>
        <p:nvSpPr>
          <p:cNvPr id="53" name="Exemplo de aplicação de textos em colunas">
            <a:extLst>
              <a:ext uri="{FF2B5EF4-FFF2-40B4-BE49-F238E27FC236}">
                <a16:creationId xmlns:a16="http://schemas.microsoft.com/office/drawing/2014/main" id="{DECB900C-4275-8BCB-0667-F7619C964912}"/>
              </a:ext>
            </a:extLst>
          </p:cNvPr>
          <p:cNvSpPr txBox="1"/>
          <p:nvPr/>
        </p:nvSpPr>
        <p:spPr>
          <a:xfrm>
            <a:off x="7874904" y="6136166"/>
            <a:ext cx="3078098" cy="11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OPEN BANKING</a:t>
            </a:r>
            <a:endParaRPr lang="pt-BR" sz="1000" kern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E6DDE6BE-F00A-761D-2FC1-ED4F39D351BC}"/>
              </a:ext>
            </a:extLst>
          </p:cNvPr>
          <p:cNvCxnSpPr>
            <a:cxnSpLocks/>
          </p:cNvCxnSpPr>
          <p:nvPr/>
        </p:nvCxnSpPr>
        <p:spPr>
          <a:xfrm>
            <a:off x="7805055" y="6256098"/>
            <a:ext cx="2868404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pic>
        <p:nvPicPr>
          <p:cNvPr id="55" name="Imagem 54" descr="Ícone&#10;&#10;Descrição gerada automaticamente">
            <a:extLst>
              <a:ext uri="{FF2B5EF4-FFF2-40B4-BE49-F238E27FC236}">
                <a16:creationId xmlns:a16="http://schemas.microsoft.com/office/drawing/2014/main" id="{4C76959C-C189-B768-F3AA-CCDA487BB93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02" y="5849318"/>
            <a:ext cx="604347" cy="224158"/>
          </a:xfrm>
          <a:prstGeom prst="rect">
            <a:avLst/>
          </a:prstGeom>
        </p:spPr>
      </p:pic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ED88A039-9D68-3C70-1E22-85D58F0FEB26}"/>
              </a:ext>
            </a:extLst>
          </p:cNvPr>
          <p:cNvCxnSpPr>
            <a:cxnSpLocks/>
          </p:cNvCxnSpPr>
          <p:nvPr/>
        </p:nvCxnSpPr>
        <p:spPr>
          <a:xfrm>
            <a:off x="1437113" y="6109997"/>
            <a:ext cx="2868404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sp>
        <p:nvSpPr>
          <p:cNvPr id="57" name="Exemplo de aplicação de textos em colunas">
            <a:extLst>
              <a:ext uri="{FF2B5EF4-FFF2-40B4-BE49-F238E27FC236}">
                <a16:creationId xmlns:a16="http://schemas.microsoft.com/office/drawing/2014/main" id="{E802D4D3-7AB5-D077-1D7D-CF891594FE22}"/>
              </a:ext>
            </a:extLst>
          </p:cNvPr>
          <p:cNvSpPr txBox="1"/>
          <p:nvPr/>
        </p:nvSpPr>
        <p:spPr>
          <a:xfrm>
            <a:off x="1478659" y="6000466"/>
            <a:ext cx="3078098" cy="11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PLATAFORMA CENTRALIZADA DE ARRECADAÇÕES</a:t>
            </a:r>
            <a:endParaRPr lang="pt-BR" sz="1000" kern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pic>
        <p:nvPicPr>
          <p:cNvPr id="58" name="Picture 29">
            <a:extLst>
              <a:ext uri="{FF2B5EF4-FFF2-40B4-BE49-F238E27FC236}">
                <a16:creationId xmlns:a16="http://schemas.microsoft.com/office/drawing/2014/main" id="{B5FF364A-BA2C-AF82-2407-06AF0880C99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195" y="5225465"/>
            <a:ext cx="335840" cy="26076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B73AF271-2326-8F10-2D6D-CD562148A15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2" r="29434" b="24302"/>
          <a:stretch/>
        </p:blipFill>
        <p:spPr>
          <a:xfrm>
            <a:off x="3963098" y="5033094"/>
            <a:ext cx="524647" cy="252805"/>
          </a:xfrm>
          <a:prstGeom prst="rect">
            <a:avLst/>
          </a:prstGeom>
        </p:spPr>
      </p:pic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940B7446-2F66-E1EF-2CD6-4E7F58412027}"/>
              </a:ext>
            </a:extLst>
          </p:cNvPr>
          <p:cNvCxnSpPr>
            <a:cxnSpLocks/>
          </p:cNvCxnSpPr>
          <p:nvPr/>
        </p:nvCxnSpPr>
        <p:spPr>
          <a:xfrm>
            <a:off x="1437113" y="5567047"/>
            <a:ext cx="2604244" cy="207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pic>
        <p:nvPicPr>
          <p:cNvPr id="61" name="Imagem 60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6E197149-BE17-6D77-849E-62DF923CADF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01" y="6157282"/>
            <a:ext cx="804698" cy="240135"/>
          </a:xfrm>
          <a:prstGeom prst="rect">
            <a:avLst/>
          </a:prstGeom>
        </p:spPr>
      </p:pic>
      <p:sp>
        <p:nvSpPr>
          <p:cNvPr id="62" name="CaixaDeTexto 22">
            <a:extLst>
              <a:ext uri="{FF2B5EF4-FFF2-40B4-BE49-F238E27FC236}">
                <a16:creationId xmlns:a16="http://schemas.microsoft.com/office/drawing/2014/main" id="{FAE74243-4FFC-5D67-B753-EC53C4B50DB3}"/>
              </a:ext>
            </a:extLst>
          </p:cNvPr>
          <p:cNvSpPr txBox="1"/>
          <p:nvPr/>
        </p:nvSpPr>
        <p:spPr>
          <a:xfrm>
            <a:off x="6083106" y="6299650"/>
            <a:ext cx="1228297" cy="20526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114300" dist="50800" dir="5400000" algn="ctr" rotWithShape="0">
              <a:srgbClr val="000000"/>
            </a:outerShdw>
          </a:effectLst>
          <a:sp3d/>
        </p:spPr>
        <p:txBody>
          <a:bodyPr rot="0" spcFirstLastPara="1" vert="horz" wrap="square" lIns="27724" tIns="27724" rIns="27724" bIns="27724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0" algn="l" defTabSz="55449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7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  <a:sym typeface="Calibri"/>
              </a:rPr>
              <a:t>DUPLICATAS</a:t>
            </a:r>
            <a:endParaRPr kumimoji="0" lang="pt-BR" sz="145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  <a:sym typeface="Calibri"/>
            </a:endParaRPr>
          </a:p>
        </p:txBody>
      </p:sp>
      <p:sp>
        <p:nvSpPr>
          <p:cNvPr id="63" name="Exemplo de aplicação de textos em colunas">
            <a:extLst>
              <a:ext uri="{FF2B5EF4-FFF2-40B4-BE49-F238E27FC236}">
                <a16:creationId xmlns:a16="http://schemas.microsoft.com/office/drawing/2014/main" id="{22ADD86E-DD73-E4BD-7142-16474E3609FD}"/>
              </a:ext>
            </a:extLst>
          </p:cNvPr>
          <p:cNvSpPr txBox="1"/>
          <p:nvPr/>
        </p:nvSpPr>
        <p:spPr>
          <a:xfrm>
            <a:off x="2255427" y="6514224"/>
            <a:ext cx="3078098" cy="11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algn="r"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PLATAFORMA ANTI-FRAUDE</a:t>
            </a:r>
          </a:p>
        </p:txBody>
      </p:sp>
      <p:sp>
        <p:nvSpPr>
          <p:cNvPr id="64" name="Exemplo de aplicação de textos em colunas">
            <a:extLst>
              <a:ext uri="{FF2B5EF4-FFF2-40B4-BE49-F238E27FC236}">
                <a16:creationId xmlns:a16="http://schemas.microsoft.com/office/drawing/2014/main" id="{43F04585-27B4-C7B3-738C-D9DDB498C4E0}"/>
              </a:ext>
            </a:extLst>
          </p:cNvPr>
          <p:cNvSpPr txBox="1"/>
          <p:nvPr/>
        </p:nvSpPr>
        <p:spPr>
          <a:xfrm>
            <a:off x="5720384" y="6631164"/>
            <a:ext cx="4500551" cy="11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2600">
                <a:solidFill>
                  <a:srgbClr val="D2000F"/>
                </a:solidFill>
                <a:latin typeface="Flama-Light"/>
                <a:ea typeface="Flama-Light"/>
                <a:cs typeface="Flama-Light"/>
                <a:sym typeface="Flama-Light"/>
              </a:defRPr>
            </a:lvl1pPr>
          </a:lstStyle>
          <a:p>
            <a:pPr algn="r"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</a:rPr>
              <a:t>PLATAFORMA DE ESCRITURAÇÃO E REGISTRO DE DUPLICATAS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89C21B6B-A0F6-FD9A-6743-5ADCC8DB92D5}"/>
              </a:ext>
            </a:extLst>
          </p:cNvPr>
          <p:cNvCxnSpPr>
            <a:cxnSpLocks/>
          </p:cNvCxnSpPr>
          <p:nvPr/>
        </p:nvCxnSpPr>
        <p:spPr>
          <a:xfrm flipV="1">
            <a:off x="3794476" y="6645172"/>
            <a:ext cx="1587820" cy="1279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9079DF75-ED65-36BB-9302-85335480DDDF}"/>
              </a:ext>
            </a:extLst>
          </p:cNvPr>
          <p:cNvCxnSpPr>
            <a:cxnSpLocks/>
          </p:cNvCxnSpPr>
          <p:nvPr/>
        </p:nvCxnSpPr>
        <p:spPr>
          <a:xfrm>
            <a:off x="6665292" y="6736137"/>
            <a:ext cx="2868404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pic>
        <p:nvPicPr>
          <p:cNvPr id="67" name="Picture 49">
            <a:extLst>
              <a:ext uri="{FF2B5EF4-FFF2-40B4-BE49-F238E27FC236}">
                <a16:creationId xmlns:a16="http://schemas.microsoft.com/office/drawing/2014/main" id="{3529D962-2848-9D7F-AA80-89D000ADA087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071" y="4442405"/>
            <a:ext cx="578467" cy="245731"/>
          </a:xfrm>
          <a:prstGeom prst="rect">
            <a:avLst/>
          </a:prstGeom>
        </p:spPr>
      </p:pic>
      <p:pic>
        <p:nvPicPr>
          <p:cNvPr id="68" name="Imagem 67" descr="Uma imagem contendo Logotipo&#10;&#10;Descrição gerada automaticamente">
            <a:extLst>
              <a:ext uri="{FF2B5EF4-FFF2-40B4-BE49-F238E27FC236}">
                <a16:creationId xmlns:a16="http://schemas.microsoft.com/office/drawing/2014/main" id="{FCD3BF3A-38DC-2B46-43CF-1F4DB015D5D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55" y="1549830"/>
            <a:ext cx="609102" cy="19392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5F4CE4D9-1BFC-4192-32ED-64A3F54322B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69" y="1604310"/>
            <a:ext cx="618854" cy="342715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14BEAE45-36DC-25A3-3BB2-44A2787534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82296" y="1635208"/>
            <a:ext cx="479589" cy="141017"/>
          </a:xfrm>
          <a:prstGeom prst="rect">
            <a:avLst/>
          </a:prstGeom>
        </p:spPr>
      </p:pic>
      <p:pic>
        <p:nvPicPr>
          <p:cNvPr id="71" name="Picture 27">
            <a:extLst>
              <a:ext uri="{FF2B5EF4-FFF2-40B4-BE49-F238E27FC236}">
                <a16:creationId xmlns:a16="http://schemas.microsoft.com/office/drawing/2014/main" id="{D38179FB-7C2C-4285-5DD5-343E41B3CA20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331" y="1841070"/>
            <a:ext cx="608734" cy="272376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3D531A1-FD11-644C-AC0C-4347A8BACBD6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" t="25498" r="28574" b="27352"/>
          <a:stretch/>
        </p:blipFill>
        <p:spPr>
          <a:xfrm>
            <a:off x="4148733" y="2396769"/>
            <a:ext cx="492925" cy="165211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650180BC-D650-5762-4603-F2C5F19C32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39659" y="2967539"/>
            <a:ext cx="558612" cy="141017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B62376A1-523C-291F-83EF-9D9F34B39BFA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" r="17948"/>
          <a:stretch/>
        </p:blipFill>
        <p:spPr>
          <a:xfrm>
            <a:off x="3554052" y="3717193"/>
            <a:ext cx="590671" cy="76752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7422F834-6D9C-223A-1D2C-5EB0C4459E70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03" t="879"/>
          <a:stretch/>
        </p:blipFill>
        <p:spPr>
          <a:xfrm>
            <a:off x="3963097" y="3763897"/>
            <a:ext cx="185635" cy="111423"/>
          </a:xfrm>
          <a:prstGeom prst="rect">
            <a:avLst/>
          </a:prstGeom>
        </p:spPr>
      </p:pic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2B8F46D-D88B-A6F5-4185-E271607B7E72}"/>
              </a:ext>
            </a:extLst>
          </p:cNvPr>
          <p:cNvCxnSpPr>
            <a:cxnSpLocks/>
          </p:cNvCxnSpPr>
          <p:nvPr/>
        </p:nvCxnSpPr>
        <p:spPr>
          <a:xfrm>
            <a:off x="1055584" y="4844159"/>
            <a:ext cx="2604244" cy="207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31AA673-4475-EB8A-DAB7-4AE4ACF561B7}"/>
              </a:ext>
            </a:extLst>
          </p:cNvPr>
          <p:cNvCxnSpPr>
            <a:cxnSpLocks/>
          </p:cNvCxnSpPr>
          <p:nvPr/>
        </p:nvCxnSpPr>
        <p:spPr>
          <a:xfrm>
            <a:off x="946829" y="4038698"/>
            <a:ext cx="2604244" cy="207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34E2351-EE6B-B622-CE60-FCA1CCD8FAF7}"/>
              </a:ext>
            </a:extLst>
          </p:cNvPr>
          <p:cNvCxnSpPr>
            <a:cxnSpLocks/>
          </p:cNvCxnSpPr>
          <p:nvPr/>
        </p:nvCxnSpPr>
        <p:spPr>
          <a:xfrm>
            <a:off x="1296000" y="3312393"/>
            <a:ext cx="2340000" cy="207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0F972782-4065-EB7E-FEF4-7E4C695229E6}"/>
              </a:ext>
            </a:extLst>
          </p:cNvPr>
          <p:cNvCxnSpPr>
            <a:cxnSpLocks/>
          </p:cNvCxnSpPr>
          <p:nvPr/>
        </p:nvCxnSpPr>
        <p:spPr>
          <a:xfrm>
            <a:off x="165100" y="2618024"/>
            <a:ext cx="3860375" cy="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59BA53EC-3C8E-F213-F34C-C4F98C8B52EA}"/>
              </a:ext>
            </a:extLst>
          </p:cNvPr>
          <p:cNvCxnSpPr>
            <a:cxnSpLocks/>
          </p:cNvCxnSpPr>
          <p:nvPr/>
        </p:nvCxnSpPr>
        <p:spPr>
          <a:xfrm>
            <a:off x="1904326" y="2035198"/>
            <a:ext cx="2604244" cy="207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42203754-89C3-C178-2A21-789AF7094837}"/>
              </a:ext>
            </a:extLst>
          </p:cNvPr>
          <p:cNvCxnSpPr>
            <a:cxnSpLocks/>
          </p:cNvCxnSpPr>
          <p:nvPr/>
        </p:nvCxnSpPr>
        <p:spPr>
          <a:xfrm>
            <a:off x="2448873" y="1444626"/>
            <a:ext cx="2880000" cy="207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356C01A2-A5F7-FEAA-5B71-FD4D1E2E2F0F}"/>
              </a:ext>
            </a:extLst>
          </p:cNvPr>
          <p:cNvCxnSpPr>
            <a:cxnSpLocks/>
          </p:cNvCxnSpPr>
          <p:nvPr/>
        </p:nvCxnSpPr>
        <p:spPr>
          <a:xfrm>
            <a:off x="6477532" y="1310652"/>
            <a:ext cx="2916000" cy="207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541D1ACA-F88A-6915-5D7D-D3038DDF6CFF}"/>
              </a:ext>
            </a:extLst>
          </p:cNvPr>
          <p:cNvCxnSpPr>
            <a:cxnSpLocks/>
          </p:cNvCxnSpPr>
          <p:nvPr/>
        </p:nvCxnSpPr>
        <p:spPr>
          <a:xfrm>
            <a:off x="7455819" y="1730107"/>
            <a:ext cx="2604244" cy="2070"/>
          </a:xfrm>
          <a:prstGeom prst="line">
            <a:avLst/>
          </a:prstGeom>
          <a:noFill/>
          <a:ln w="6350" cap="flat" cmpd="sng" algn="ctr">
            <a:solidFill>
              <a:srgbClr val="F9F9F9">
                <a:lumMod val="50000"/>
              </a:srgbClr>
            </a:solidFill>
            <a:prstDash val="dash"/>
            <a:miter lim="800000"/>
          </a:ln>
          <a:effectLst/>
        </p:spPr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42304225-48F2-A91D-B5F9-ABCB7A53FE8E}"/>
              </a:ext>
            </a:extLst>
          </p:cNvPr>
          <p:cNvSpPr txBox="1"/>
          <p:nvPr/>
        </p:nvSpPr>
        <p:spPr>
          <a:xfrm>
            <a:off x="1015303" y="3830974"/>
            <a:ext cx="25559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REGISTRO DE RECEBÍVEIS DE CARTÕES 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95758BB4-7830-96B7-2EC5-465F3D0C30DA}"/>
              </a:ext>
            </a:extLst>
          </p:cNvPr>
          <p:cNvSpPr txBox="1"/>
          <p:nvPr/>
        </p:nvSpPr>
        <p:spPr>
          <a:xfrm>
            <a:off x="2094419" y="4633015"/>
            <a:ext cx="25559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REGISTRO DE CRÉDITO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7987FF59-62C1-6321-84BE-163BEBB9323B}"/>
              </a:ext>
            </a:extLst>
          </p:cNvPr>
          <p:cNvSpPr txBox="1"/>
          <p:nvPr/>
        </p:nvSpPr>
        <p:spPr>
          <a:xfrm>
            <a:off x="597939" y="1811396"/>
            <a:ext cx="40352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CHEQUE LEGAL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844BE0BD-384A-D678-47D2-722D594B64BD}"/>
              </a:ext>
            </a:extLst>
          </p:cNvPr>
          <p:cNvSpPr txBox="1"/>
          <p:nvPr/>
        </p:nvSpPr>
        <p:spPr>
          <a:xfrm>
            <a:off x="7363748" y="1533560"/>
            <a:ext cx="29613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SERVIÇO DE CONTROLE DE CONSIGNADO</a:t>
            </a:r>
          </a:p>
        </p:txBody>
      </p: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DF6F2B65-4D35-82C3-153C-AF5868CB548C}"/>
              </a:ext>
            </a:extLst>
          </p:cNvPr>
          <p:cNvCxnSpPr>
            <a:cxnSpLocks/>
          </p:cNvCxnSpPr>
          <p:nvPr/>
        </p:nvCxnSpPr>
        <p:spPr>
          <a:xfrm flipH="1">
            <a:off x="6477532" y="2471601"/>
            <a:ext cx="898448" cy="956771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43555D7D-6598-D7BB-ABA6-87E5DF849A78}"/>
              </a:ext>
            </a:extLst>
          </p:cNvPr>
          <p:cNvSpPr txBox="1"/>
          <p:nvPr/>
        </p:nvSpPr>
        <p:spPr>
          <a:xfrm rot="18838751">
            <a:off x="6416752" y="2787002"/>
            <a:ext cx="8922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Integrado</a:t>
            </a:r>
          </a:p>
        </p:txBody>
      </p: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72049D7F-B418-7668-7FAC-301F4E8043A9}"/>
              </a:ext>
            </a:extLst>
          </p:cNvPr>
          <p:cNvCxnSpPr>
            <a:cxnSpLocks/>
          </p:cNvCxnSpPr>
          <p:nvPr/>
        </p:nvCxnSpPr>
        <p:spPr>
          <a:xfrm flipH="1">
            <a:off x="4582829" y="4230391"/>
            <a:ext cx="971848" cy="80063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stealth"/>
            <a:tailEnd type="none"/>
          </a:ln>
          <a:effectLst/>
        </p:spPr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B1C5CC40-9566-62EA-EC51-E5873F9932A3}"/>
              </a:ext>
            </a:extLst>
          </p:cNvPr>
          <p:cNvSpPr txBox="1"/>
          <p:nvPr/>
        </p:nvSpPr>
        <p:spPr>
          <a:xfrm rot="19225355">
            <a:off x="4537706" y="4461962"/>
            <a:ext cx="8922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Integrado</a:t>
            </a:r>
          </a:p>
        </p:txBody>
      </p: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544BEDA8-EB40-6243-A872-00769133CA51}"/>
              </a:ext>
            </a:extLst>
          </p:cNvPr>
          <p:cNvCxnSpPr>
            <a:cxnSpLocks/>
          </p:cNvCxnSpPr>
          <p:nvPr/>
        </p:nvCxnSpPr>
        <p:spPr>
          <a:xfrm flipH="1">
            <a:off x="6717594" y="3372770"/>
            <a:ext cx="1316017" cy="27142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0D8669F-A37F-2A80-3032-C01DA7F9D1D1}"/>
              </a:ext>
            </a:extLst>
          </p:cNvPr>
          <p:cNvSpPr txBox="1"/>
          <p:nvPr/>
        </p:nvSpPr>
        <p:spPr>
          <a:xfrm rot="20899163">
            <a:off x="6909087" y="3301691"/>
            <a:ext cx="8922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Integrado</a:t>
            </a:r>
          </a:p>
        </p:txBody>
      </p: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B74EA77C-6F4D-8FFE-B984-9EC23256CD46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4225977" y="3793945"/>
            <a:ext cx="1295409" cy="6869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miter lim="800000"/>
            <a:headEnd type="stealth"/>
            <a:tailEnd type="none"/>
          </a:ln>
          <a:effectLst/>
        </p:spPr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09AB7C87-2C2E-6F2D-62B2-49B078B40E04}"/>
              </a:ext>
            </a:extLst>
          </p:cNvPr>
          <p:cNvSpPr txBox="1"/>
          <p:nvPr/>
        </p:nvSpPr>
        <p:spPr>
          <a:xfrm rot="169110">
            <a:off x="4349717" y="3633962"/>
            <a:ext cx="13072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pt-BR" sz="1000" kern="0" dirty="0">
                <a:solidFill>
                  <a:srgbClr val="000000"/>
                </a:solidFill>
                <a:latin typeface="Consolas" panose="020B0609020204030204" pitchFamily="49" charset="0"/>
                <a:sym typeface="Calibri"/>
              </a:rPr>
              <a:t>Em andamento</a:t>
            </a:r>
          </a:p>
        </p:txBody>
      </p:sp>
    </p:spTree>
    <p:extLst>
      <p:ext uri="{BB962C8B-B14F-4D97-AF65-F5344CB8AC3E}">
        <p14:creationId xmlns:p14="http://schemas.microsoft.com/office/powerpoint/2010/main" val="309778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8BD6B2A-AB02-7084-10FF-A478CAF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 Atuais (Produtos Núclea - Core)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680AAD-1F19-75FE-432C-1A63DA065F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2970" y="4183869"/>
            <a:ext cx="1007541" cy="336849"/>
          </a:xfrm>
          <a:prstGeom prst="rect">
            <a:avLst/>
          </a:prstGeom>
        </p:spPr>
      </p:pic>
      <p:pic>
        <p:nvPicPr>
          <p:cNvPr id="6" name="Picture 18" descr="Linux Red Hat Logo PNG Vector (EPS) Free Download">
            <a:extLst>
              <a:ext uri="{FF2B5EF4-FFF2-40B4-BE49-F238E27FC236}">
                <a16:creationId xmlns:a16="http://schemas.microsoft.com/office/drawing/2014/main" id="{EBAA0B20-319C-F2B3-5239-829A678E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79" y="2525245"/>
            <a:ext cx="514502" cy="31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">
            <a:extLst>
              <a:ext uri="{FF2B5EF4-FFF2-40B4-BE49-F238E27FC236}">
                <a16:creationId xmlns:a16="http://schemas.microsoft.com/office/drawing/2014/main" id="{C31194E4-EDF1-5521-699B-C440DCDE8F83}"/>
              </a:ext>
            </a:extLst>
          </p:cNvPr>
          <p:cNvGrpSpPr/>
          <p:nvPr/>
        </p:nvGrpSpPr>
        <p:grpSpPr>
          <a:xfrm>
            <a:off x="4478380" y="1182512"/>
            <a:ext cx="122038" cy="5675487"/>
            <a:chOff x="0" y="-1"/>
            <a:chExt cx="43896" cy="4895825"/>
          </a:xfrm>
          <a:solidFill>
            <a:srgbClr val="CC99FE"/>
          </a:solidFill>
        </p:grpSpPr>
        <p:sp>
          <p:nvSpPr>
            <p:cNvPr id="8" name="Linha">
              <a:extLst>
                <a:ext uri="{FF2B5EF4-FFF2-40B4-BE49-F238E27FC236}">
                  <a16:creationId xmlns:a16="http://schemas.microsoft.com/office/drawing/2014/main" id="{8BE313D0-CD4E-5E5B-8182-6A501DE4E36A}"/>
                </a:ext>
              </a:extLst>
            </p:cNvPr>
            <p:cNvSpPr/>
            <p:nvPr/>
          </p:nvSpPr>
          <p:spPr>
            <a:xfrm flipV="1">
              <a:off x="21949" y="-1"/>
              <a:ext cx="0" cy="4895825"/>
            </a:xfrm>
            <a:prstGeom prst="line">
              <a:avLst/>
            </a:prstGeom>
            <a:grpFill/>
            <a:ln w="12700" cap="flat">
              <a:solidFill>
                <a:srgbClr val="CC99F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/>
                <a:sym typeface="Calibri"/>
              </a:endParaRPr>
            </a:p>
          </p:txBody>
        </p:sp>
        <p:sp>
          <p:nvSpPr>
            <p:cNvPr id="9" name="Retângulo Arredondado">
              <a:extLst>
                <a:ext uri="{FF2B5EF4-FFF2-40B4-BE49-F238E27FC236}">
                  <a16:creationId xmlns:a16="http://schemas.microsoft.com/office/drawing/2014/main" id="{6D44818B-4E9F-CEB5-3A34-2B78E7AB1A09}"/>
                </a:ext>
              </a:extLst>
            </p:cNvPr>
            <p:cNvSpPr/>
            <p:nvPr/>
          </p:nvSpPr>
          <p:spPr>
            <a:xfrm>
              <a:off x="0" y="634"/>
              <a:ext cx="43896" cy="121152"/>
            </a:xfrm>
            <a:prstGeom prst="roundRect">
              <a:avLst>
                <a:gd name="adj" fmla="val 41400"/>
              </a:avLst>
            </a:prstGeom>
            <a:grpFill/>
            <a:ln w="12700" cap="flat">
              <a:solidFill>
                <a:srgbClr val="CC99FE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/>
                <a:sym typeface="Calibri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EA79428-4DA5-0CCA-35C8-51E5CA2CA714}"/>
              </a:ext>
            </a:extLst>
          </p:cNvPr>
          <p:cNvSpPr txBox="1"/>
          <p:nvPr/>
        </p:nvSpPr>
        <p:spPr>
          <a:xfrm>
            <a:off x="665157" y="4943639"/>
            <a:ext cx="133581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Integração com mercado</a:t>
            </a:r>
          </a:p>
        </p:txBody>
      </p:sp>
      <p:pic>
        <p:nvPicPr>
          <p:cNvPr id="11" name="Picture 20">
            <a:extLst>
              <a:ext uri="{FF2B5EF4-FFF2-40B4-BE49-F238E27FC236}">
                <a16:creationId xmlns:a16="http://schemas.microsoft.com/office/drawing/2014/main" id="{D8812A5A-CB67-8AD2-7CA0-6ED0E034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29" y="2582012"/>
            <a:ext cx="1065420" cy="2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1F2D3A4-287A-A546-D650-11AFDE8458A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1251" y="3215896"/>
            <a:ext cx="1104803" cy="40481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3BCFA0-916A-522F-0BFF-5D7BCF18F95D}"/>
              </a:ext>
            </a:extLst>
          </p:cNvPr>
          <p:cNvSpPr txBox="1"/>
          <p:nvPr/>
        </p:nvSpPr>
        <p:spPr>
          <a:xfrm>
            <a:off x="552926" y="2538871"/>
            <a:ext cx="1554270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Computação e </a:t>
            </a: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Sistema Operacional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1C6E5EE-09C2-9DD7-997F-4BE6BD9A518B}"/>
              </a:ext>
            </a:extLst>
          </p:cNvPr>
          <p:cNvSpPr txBox="1"/>
          <p:nvPr/>
        </p:nvSpPr>
        <p:spPr>
          <a:xfrm>
            <a:off x="841415" y="3305523"/>
            <a:ext cx="93871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Middleware</a:t>
            </a: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e Linguagem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6D0455-2031-EBAF-E5CE-2E66CD0A6E0C}"/>
              </a:ext>
            </a:extLst>
          </p:cNvPr>
          <p:cNvSpPr txBox="1"/>
          <p:nvPr/>
        </p:nvSpPr>
        <p:spPr>
          <a:xfrm>
            <a:off x="747060" y="4151437"/>
            <a:ext cx="1169549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Banco de Dados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165CBE2-F444-8C50-32D9-8C83A97F46C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9622" y="3554061"/>
            <a:ext cx="515971" cy="312490"/>
          </a:xfrm>
          <a:prstGeom prst="rect">
            <a:avLst/>
          </a:prstGeom>
        </p:spPr>
      </p:pic>
      <p:grpSp>
        <p:nvGrpSpPr>
          <p:cNvPr id="17" name="Grupo">
            <a:extLst>
              <a:ext uri="{FF2B5EF4-FFF2-40B4-BE49-F238E27FC236}">
                <a16:creationId xmlns:a16="http://schemas.microsoft.com/office/drawing/2014/main" id="{8E563DAD-5C6E-18BA-A4E4-B17944AB16BB}"/>
              </a:ext>
            </a:extLst>
          </p:cNvPr>
          <p:cNvGrpSpPr/>
          <p:nvPr/>
        </p:nvGrpSpPr>
        <p:grpSpPr>
          <a:xfrm>
            <a:off x="2112274" y="1251676"/>
            <a:ext cx="127495" cy="5606323"/>
            <a:chOff x="0" y="-1"/>
            <a:chExt cx="43896" cy="4895825"/>
          </a:xfrm>
          <a:solidFill>
            <a:srgbClr val="CC99FE"/>
          </a:solidFill>
        </p:grpSpPr>
        <p:sp>
          <p:nvSpPr>
            <p:cNvPr id="18" name="Linha">
              <a:extLst>
                <a:ext uri="{FF2B5EF4-FFF2-40B4-BE49-F238E27FC236}">
                  <a16:creationId xmlns:a16="http://schemas.microsoft.com/office/drawing/2014/main" id="{8426504F-9788-9EBA-B06B-08E3C552C7C9}"/>
                </a:ext>
              </a:extLst>
            </p:cNvPr>
            <p:cNvSpPr/>
            <p:nvPr/>
          </p:nvSpPr>
          <p:spPr>
            <a:xfrm flipV="1">
              <a:off x="21949" y="-1"/>
              <a:ext cx="0" cy="4895825"/>
            </a:xfrm>
            <a:prstGeom prst="line">
              <a:avLst/>
            </a:prstGeom>
            <a:grpFill/>
            <a:ln w="12700" cap="flat">
              <a:solidFill>
                <a:srgbClr val="CC99F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/>
                <a:sym typeface="Calibri"/>
              </a:endParaRPr>
            </a:p>
          </p:txBody>
        </p:sp>
        <p:sp>
          <p:nvSpPr>
            <p:cNvPr id="19" name="Retângulo Arredondado">
              <a:extLst>
                <a:ext uri="{FF2B5EF4-FFF2-40B4-BE49-F238E27FC236}">
                  <a16:creationId xmlns:a16="http://schemas.microsoft.com/office/drawing/2014/main" id="{E9DD5C2C-F805-20E4-0108-30E9B1A5F4C7}"/>
                </a:ext>
              </a:extLst>
            </p:cNvPr>
            <p:cNvSpPr/>
            <p:nvPr/>
          </p:nvSpPr>
          <p:spPr>
            <a:xfrm>
              <a:off x="0" y="634"/>
              <a:ext cx="43896" cy="121152"/>
            </a:xfrm>
            <a:prstGeom prst="roundRect">
              <a:avLst>
                <a:gd name="adj" fmla="val 41400"/>
              </a:avLst>
            </a:prstGeom>
            <a:grpFill/>
            <a:ln w="12700" cap="flat">
              <a:solidFill>
                <a:srgbClr val="CC99FE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/>
                <a:sym typeface="Calibri"/>
              </a:endParaRPr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2839823F-131A-9D6F-EDAA-35B86B550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02" y="4753130"/>
            <a:ext cx="10832727" cy="11685"/>
          </a:xfrm>
          <a:prstGeom prst="rect">
            <a:avLst/>
          </a:prstGeom>
        </p:spPr>
      </p:pic>
      <p:grpSp>
        <p:nvGrpSpPr>
          <p:cNvPr id="21" name="Grupo">
            <a:extLst>
              <a:ext uri="{FF2B5EF4-FFF2-40B4-BE49-F238E27FC236}">
                <a16:creationId xmlns:a16="http://schemas.microsoft.com/office/drawing/2014/main" id="{91298227-C54D-C7FA-E773-F03393768AA1}"/>
              </a:ext>
            </a:extLst>
          </p:cNvPr>
          <p:cNvGrpSpPr/>
          <p:nvPr/>
        </p:nvGrpSpPr>
        <p:grpSpPr>
          <a:xfrm>
            <a:off x="7872299" y="1166152"/>
            <a:ext cx="127642" cy="5691848"/>
            <a:chOff x="0" y="-1"/>
            <a:chExt cx="43896" cy="4895825"/>
          </a:xfrm>
          <a:solidFill>
            <a:srgbClr val="CC99FE"/>
          </a:solidFill>
        </p:grpSpPr>
        <p:sp>
          <p:nvSpPr>
            <p:cNvPr id="22" name="Linha">
              <a:extLst>
                <a:ext uri="{FF2B5EF4-FFF2-40B4-BE49-F238E27FC236}">
                  <a16:creationId xmlns:a16="http://schemas.microsoft.com/office/drawing/2014/main" id="{EF48D100-03C7-9691-1AD9-8519DB06C0DB}"/>
                </a:ext>
              </a:extLst>
            </p:cNvPr>
            <p:cNvSpPr/>
            <p:nvPr/>
          </p:nvSpPr>
          <p:spPr>
            <a:xfrm flipV="1">
              <a:off x="21949" y="-1"/>
              <a:ext cx="0" cy="4895825"/>
            </a:xfrm>
            <a:prstGeom prst="line">
              <a:avLst/>
            </a:prstGeom>
            <a:grpFill/>
            <a:ln w="12700" cap="flat">
              <a:solidFill>
                <a:srgbClr val="CC99F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/>
                <a:sym typeface="Calibri"/>
              </a:endParaRPr>
            </a:p>
          </p:txBody>
        </p:sp>
        <p:sp>
          <p:nvSpPr>
            <p:cNvPr id="23" name="Retângulo Arredondado">
              <a:extLst>
                <a:ext uri="{FF2B5EF4-FFF2-40B4-BE49-F238E27FC236}">
                  <a16:creationId xmlns:a16="http://schemas.microsoft.com/office/drawing/2014/main" id="{677034A3-66BB-A0E1-2BFA-7C0D24899A32}"/>
                </a:ext>
              </a:extLst>
            </p:cNvPr>
            <p:cNvSpPr/>
            <p:nvPr/>
          </p:nvSpPr>
          <p:spPr>
            <a:xfrm>
              <a:off x="0" y="634"/>
              <a:ext cx="43896" cy="121152"/>
            </a:xfrm>
            <a:prstGeom prst="roundRect">
              <a:avLst>
                <a:gd name="adj" fmla="val 41400"/>
              </a:avLst>
            </a:prstGeom>
            <a:grpFill/>
            <a:ln w="12700" cap="flat">
              <a:solidFill>
                <a:srgbClr val="CC99FE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/>
                <a:sym typeface="Calibri"/>
              </a:endParaRPr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DE08A9A6-D809-5307-43B5-E7C1F903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429" y="1188444"/>
            <a:ext cx="734448" cy="44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Configure Java app to use IBM MQ Cloud with TLS | Daniel's">
            <a:extLst>
              <a:ext uri="{FF2B5EF4-FFF2-40B4-BE49-F238E27FC236}">
                <a16:creationId xmlns:a16="http://schemas.microsoft.com/office/drawing/2014/main" id="{6B0BC96D-FA70-169E-650F-2E2249B9B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35" y="4960925"/>
            <a:ext cx="531164" cy="4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4AD3025-0C56-4238-E86B-7158726C0F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9143" y="5018578"/>
            <a:ext cx="571957" cy="326887"/>
          </a:xfrm>
          <a:prstGeom prst="rect">
            <a:avLst/>
          </a:prstGeom>
        </p:spPr>
      </p:pic>
      <p:pic>
        <p:nvPicPr>
          <p:cNvPr id="27" name="Graphic 10">
            <a:extLst>
              <a:ext uri="{FF2B5EF4-FFF2-40B4-BE49-F238E27FC236}">
                <a16:creationId xmlns:a16="http://schemas.microsoft.com/office/drawing/2014/main" id="{5BF71808-FC3E-318B-EB49-34F0CA85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5926" y="2525245"/>
            <a:ext cx="384773" cy="302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3">
            <a:extLst>
              <a:ext uri="{FF2B5EF4-FFF2-40B4-BE49-F238E27FC236}">
                <a16:creationId xmlns:a16="http://schemas.microsoft.com/office/drawing/2014/main" id="{DAE5D624-E325-C5B0-3AE4-95C05C48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17" y="2542005"/>
            <a:ext cx="339554" cy="27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C71B4953-2039-C39C-778F-AA35DF7A5E1A}"/>
              </a:ext>
            </a:extLst>
          </p:cNvPr>
          <p:cNvSpPr txBox="1"/>
          <p:nvPr/>
        </p:nvSpPr>
        <p:spPr>
          <a:xfrm>
            <a:off x="10215160" y="2809328"/>
            <a:ext cx="888573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    EKS</a:t>
            </a:r>
          </a:p>
        </p:txBody>
      </p:sp>
      <p:pic>
        <p:nvPicPr>
          <p:cNvPr id="30" name="Graphic 5">
            <a:extLst>
              <a:ext uri="{FF2B5EF4-FFF2-40B4-BE49-F238E27FC236}">
                <a16:creationId xmlns:a16="http://schemas.microsoft.com/office/drawing/2014/main" id="{D8E9CECE-853A-BA13-4A44-D093174F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447" y="2549975"/>
            <a:ext cx="362173" cy="30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0">
            <a:extLst>
              <a:ext uri="{FF2B5EF4-FFF2-40B4-BE49-F238E27FC236}">
                <a16:creationId xmlns:a16="http://schemas.microsoft.com/office/drawing/2014/main" id="{7FAC468D-988B-8312-7639-F373E2687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1563" y="2815165"/>
            <a:ext cx="6883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000" kern="0" dirty="0">
                <a:solidFill>
                  <a:srgbClr val="000000"/>
                </a:solidFill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EC2</a:t>
            </a:r>
          </a:p>
        </p:txBody>
      </p:sp>
      <p:pic>
        <p:nvPicPr>
          <p:cNvPr id="32" name="Picture 8" descr="Cloud, data, hosting, network, on premise, server, service icon - Download  on Iconfinder">
            <a:extLst>
              <a:ext uri="{FF2B5EF4-FFF2-40B4-BE49-F238E27FC236}">
                <a16:creationId xmlns:a16="http://schemas.microsoft.com/office/drawing/2014/main" id="{A564749C-5BE3-D0AB-591E-9A116B8F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167" y="1825905"/>
            <a:ext cx="348483" cy="38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C8E278B6-461C-3177-584B-96D5A08AE03E}"/>
              </a:ext>
            </a:extLst>
          </p:cNvPr>
          <p:cNvSpPr txBox="1"/>
          <p:nvPr/>
        </p:nvSpPr>
        <p:spPr>
          <a:xfrm>
            <a:off x="3970866" y="2164289"/>
            <a:ext cx="67870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On-prem</a:t>
            </a:r>
          </a:p>
        </p:txBody>
      </p:sp>
      <p:pic>
        <p:nvPicPr>
          <p:cNvPr id="34" name="Picture 14" descr="Um Pouco Sobre JBoss « JBossDivers">
            <a:extLst>
              <a:ext uri="{FF2B5EF4-FFF2-40B4-BE49-F238E27FC236}">
                <a16:creationId xmlns:a16="http://schemas.microsoft.com/office/drawing/2014/main" id="{347873B1-4B6C-36D0-B791-2D4F148D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41" y="3288368"/>
            <a:ext cx="553712" cy="24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4607D87-AB7F-0821-07D9-4B26012368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76729" y="1031402"/>
            <a:ext cx="648864" cy="562008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E16E63E-7ABB-CE17-E881-8D4A4B387088}"/>
              </a:ext>
            </a:extLst>
          </p:cNvPr>
          <p:cNvSpPr txBox="1"/>
          <p:nvPr/>
        </p:nvSpPr>
        <p:spPr>
          <a:xfrm>
            <a:off x="2505097" y="2053975"/>
            <a:ext cx="15029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TED, DOC, C3, Cartões </a:t>
            </a: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Liquidação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57DF1F50-2A70-D1E2-CCDD-69B6FDD15C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78161" y="2535661"/>
            <a:ext cx="1097803" cy="325205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202163AB-94F1-4341-BB1E-AB47459DCA23}"/>
              </a:ext>
            </a:extLst>
          </p:cNvPr>
          <p:cNvSpPr txBox="1"/>
          <p:nvPr/>
        </p:nvSpPr>
        <p:spPr>
          <a:xfrm>
            <a:off x="5294470" y="2807954"/>
            <a:ext cx="95338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On Power RISC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0A644FC-3665-FD37-3D78-57075BFBAC4B}"/>
              </a:ext>
            </a:extLst>
          </p:cNvPr>
          <p:cNvSpPr txBox="1"/>
          <p:nvPr/>
        </p:nvSpPr>
        <p:spPr>
          <a:xfrm>
            <a:off x="6338637" y="2810813"/>
            <a:ext cx="95338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On Intel x86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9BAB022-91D2-A9F7-2C40-EC1E3B7FAFE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73287" y="3265696"/>
            <a:ext cx="1075916" cy="31249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37DD4DEE-14EE-7E8E-70E8-C2C0BC9E892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7978" y="3567479"/>
            <a:ext cx="515971" cy="31249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80DB5AA5-C217-09A6-73AD-634E37DE069F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5042" y="4085582"/>
            <a:ext cx="505665" cy="498390"/>
          </a:xfrm>
          <a:prstGeom prst="rect">
            <a:avLst/>
          </a:prstGeom>
        </p:spPr>
      </p:pic>
      <p:pic>
        <p:nvPicPr>
          <p:cNvPr id="43" name="Picture 12" descr="ícone Postgresql, original, a marca, logo em Devicon">
            <a:extLst>
              <a:ext uri="{FF2B5EF4-FFF2-40B4-BE49-F238E27FC236}">
                <a16:creationId xmlns:a16="http://schemas.microsoft.com/office/drawing/2014/main" id="{C82830C1-AC2C-FE6F-3FC4-C6CA2E617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65" y="4138724"/>
            <a:ext cx="505662" cy="46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onfigure Java app to use IBM MQ Cloud with TLS | Daniel's">
            <a:extLst>
              <a:ext uri="{FF2B5EF4-FFF2-40B4-BE49-F238E27FC236}">
                <a16:creationId xmlns:a16="http://schemas.microsoft.com/office/drawing/2014/main" id="{89C47BCF-B8D8-C3BE-DE31-FFF2A1B99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68" y="4903208"/>
            <a:ext cx="531164" cy="4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470866E-D3FC-5049-C18E-492E659045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2597" y="4978988"/>
            <a:ext cx="571957" cy="326887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6658E50D-B398-BF83-0E25-490D98E4BF8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52983" y="4963684"/>
            <a:ext cx="719098" cy="339683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E35A9E-FA64-728C-F1CA-82EF300406FE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7755" y="4941581"/>
            <a:ext cx="453611" cy="371136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B1E77484-2266-88AC-B5F5-714F7FDCADE1}"/>
              </a:ext>
            </a:extLst>
          </p:cNvPr>
          <p:cNvSpPr txBox="1"/>
          <p:nvPr/>
        </p:nvSpPr>
        <p:spPr>
          <a:xfrm>
            <a:off x="622888" y="5679690"/>
            <a:ext cx="133581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Modelo de Operação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3DAB566-1AC6-B9FE-4279-28F0CAFF06BD}"/>
              </a:ext>
            </a:extLst>
          </p:cNvPr>
          <p:cNvSpPr txBox="1"/>
          <p:nvPr/>
        </p:nvSpPr>
        <p:spPr>
          <a:xfrm>
            <a:off x="2665882" y="5789573"/>
            <a:ext cx="1335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Full Outsourcing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4069445-D9BA-37B9-F461-F143A4EC65AC}"/>
              </a:ext>
            </a:extLst>
          </p:cNvPr>
          <p:cNvSpPr txBox="1"/>
          <p:nvPr/>
        </p:nvSpPr>
        <p:spPr>
          <a:xfrm>
            <a:off x="5200797" y="5674116"/>
            <a:ext cx="196751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Operação própria + ‘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Colocation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’ (AST e TVT)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DA4091E-135D-E1B7-C9F5-20F2BCE4B6D6}"/>
              </a:ext>
            </a:extLst>
          </p:cNvPr>
          <p:cNvSpPr txBox="1"/>
          <p:nvPr/>
        </p:nvSpPr>
        <p:spPr>
          <a:xfrm>
            <a:off x="4615066" y="1839725"/>
            <a:ext cx="2823094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Cheque, Consignado, Portabilidade, Corresp. Bancário, Boleto, Cessão de </a:t>
            </a:r>
            <a:r>
              <a:rPr kumimoji="0" lang="pt-BR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Crétido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, Cartões, </a:t>
            </a:r>
            <a:r>
              <a:rPr kumimoji="0" lang="pt-BR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Receb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. Cartão, </a:t>
            </a:r>
            <a:r>
              <a:rPr kumimoji="0" lang="pt-BR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Cad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+, Outros</a:t>
            </a:r>
          </a:p>
        </p:txBody>
      </p:sp>
      <p:pic>
        <p:nvPicPr>
          <p:cNvPr id="52" name="Picture 8" descr="Cloud, data, hosting, network, on premise, server, service icon - Download  on Iconfinder">
            <a:extLst>
              <a:ext uri="{FF2B5EF4-FFF2-40B4-BE49-F238E27FC236}">
                <a16:creationId xmlns:a16="http://schemas.microsoft.com/office/drawing/2014/main" id="{55DC811F-4415-9416-2E25-A394C6718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046" y="1808200"/>
            <a:ext cx="348483" cy="38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677DCB28-70C0-CCBA-A87A-56021F0E275D}"/>
              </a:ext>
            </a:extLst>
          </p:cNvPr>
          <p:cNvSpPr txBox="1"/>
          <p:nvPr/>
        </p:nvSpPr>
        <p:spPr>
          <a:xfrm>
            <a:off x="7419384" y="2173088"/>
            <a:ext cx="67870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On-prem</a:t>
            </a:r>
          </a:p>
        </p:txBody>
      </p:sp>
      <p:pic>
        <p:nvPicPr>
          <p:cNvPr id="54" name="Picture 18" descr="Linux Red Hat Logo PNG Vector (EPS) Free Download">
            <a:extLst>
              <a:ext uri="{FF2B5EF4-FFF2-40B4-BE49-F238E27FC236}">
                <a16:creationId xmlns:a16="http://schemas.microsoft.com/office/drawing/2014/main" id="{BC521C7C-73E8-E070-E9AC-9BB819C5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926" y="2529120"/>
            <a:ext cx="514502" cy="31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20">
            <a:extLst>
              <a:ext uri="{FF2B5EF4-FFF2-40B4-BE49-F238E27FC236}">
                <a16:creationId xmlns:a16="http://schemas.microsoft.com/office/drawing/2014/main" id="{BCF163C2-4C97-4590-7F9A-5919B1E1A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7093" y="2798809"/>
            <a:ext cx="6883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000" kern="0" dirty="0">
                <a:solidFill>
                  <a:srgbClr val="000000"/>
                </a:solidFill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Lambda</a:t>
            </a:r>
          </a:p>
        </p:txBody>
      </p:sp>
      <p:pic>
        <p:nvPicPr>
          <p:cNvPr id="56" name="Picture 14" descr="Um Pouco Sobre JBoss « JBossDivers">
            <a:extLst>
              <a:ext uri="{FF2B5EF4-FFF2-40B4-BE49-F238E27FC236}">
                <a16:creationId xmlns:a16="http://schemas.microsoft.com/office/drawing/2014/main" id="{7DCA3B34-A41D-D59B-96DD-F584AFED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75" y="3281157"/>
            <a:ext cx="553712" cy="24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256DA128-7767-FB9A-CC74-CB316EC4E7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2747" y="3548221"/>
            <a:ext cx="515971" cy="31249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59283053-C84F-BC3E-83C8-38AAC424A7E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36683" y="3326392"/>
            <a:ext cx="351917" cy="339569"/>
          </a:xfrm>
          <a:prstGeom prst="rect">
            <a:avLst/>
          </a:prstGeom>
        </p:spPr>
      </p:pic>
      <p:pic>
        <p:nvPicPr>
          <p:cNvPr id="59" name="Graphic 18">
            <a:extLst>
              <a:ext uri="{FF2B5EF4-FFF2-40B4-BE49-F238E27FC236}">
                <a16:creationId xmlns:a16="http://schemas.microsoft.com/office/drawing/2014/main" id="{1E05FC4B-AD7A-8C61-DDAD-F79E4E1F1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196" y="4104157"/>
            <a:ext cx="364067" cy="36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6F90B5A3-26AD-FEB9-6003-26F940886B6C}"/>
              </a:ext>
            </a:extLst>
          </p:cNvPr>
          <p:cNvSpPr txBox="1"/>
          <p:nvPr/>
        </p:nvSpPr>
        <p:spPr>
          <a:xfrm>
            <a:off x="8767370" y="4416699"/>
            <a:ext cx="81882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DocumentDB</a:t>
            </a:r>
            <a:endParaRPr kumimoji="0" lang="en-US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Amazon Ember" panose="020B0603020204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61" name="Graphic 23">
            <a:extLst>
              <a:ext uri="{FF2B5EF4-FFF2-40B4-BE49-F238E27FC236}">
                <a16:creationId xmlns:a16="http://schemas.microsoft.com/office/drawing/2014/main" id="{381BF012-A805-F669-B92A-36CC5AF6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30" y="4101180"/>
            <a:ext cx="364067" cy="36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AC4F54FE-74E3-6846-A4E2-82F16EA9CF0C}"/>
              </a:ext>
            </a:extLst>
          </p:cNvPr>
          <p:cNvSpPr txBox="1"/>
          <p:nvPr/>
        </p:nvSpPr>
        <p:spPr>
          <a:xfrm>
            <a:off x="8142988" y="4428962"/>
            <a:ext cx="77188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DynamoDB</a:t>
            </a:r>
          </a:p>
        </p:txBody>
      </p:sp>
      <p:pic>
        <p:nvPicPr>
          <p:cNvPr id="63" name="Graphic 6">
            <a:extLst>
              <a:ext uri="{FF2B5EF4-FFF2-40B4-BE49-F238E27FC236}">
                <a16:creationId xmlns:a16="http://schemas.microsoft.com/office/drawing/2014/main" id="{47BAE07E-A0F7-A294-54D3-FA9A9E74F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354" y="4104157"/>
            <a:ext cx="364067" cy="36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0">
            <a:extLst>
              <a:ext uri="{FF2B5EF4-FFF2-40B4-BE49-F238E27FC236}">
                <a16:creationId xmlns:a16="http://schemas.microsoft.com/office/drawing/2014/main" id="{ED6D3B7E-C4E6-137B-28E1-C137128C8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087" y="4418773"/>
            <a:ext cx="11586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000" kern="0" dirty="0">
                <a:solidFill>
                  <a:srgbClr val="000000"/>
                </a:solidFill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RDS PostgreSQL</a:t>
            </a:r>
          </a:p>
        </p:txBody>
      </p:sp>
      <p:pic>
        <p:nvPicPr>
          <p:cNvPr id="65" name="Graphic 23">
            <a:extLst>
              <a:ext uri="{FF2B5EF4-FFF2-40B4-BE49-F238E27FC236}">
                <a16:creationId xmlns:a16="http://schemas.microsoft.com/office/drawing/2014/main" id="{71CE5397-FE60-8BF5-3C13-6C835639D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63" y="4104157"/>
            <a:ext cx="364067" cy="36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85A56284-F87B-0FD5-F5CE-744F45C29C6D}"/>
              </a:ext>
            </a:extLst>
          </p:cNvPr>
          <p:cNvSpPr txBox="1"/>
          <p:nvPr/>
        </p:nvSpPr>
        <p:spPr>
          <a:xfrm>
            <a:off x="10417821" y="4415357"/>
            <a:ext cx="60368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Redshift</a:t>
            </a:r>
          </a:p>
        </p:txBody>
      </p:sp>
      <p:pic>
        <p:nvPicPr>
          <p:cNvPr id="67" name="Graphic 17">
            <a:extLst>
              <a:ext uri="{FF2B5EF4-FFF2-40B4-BE49-F238E27FC236}">
                <a16:creationId xmlns:a16="http://schemas.microsoft.com/office/drawing/2014/main" id="{5C422EDD-5DA1-3482-224C-4A8D2DE0D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/>
          <a:srcRect/>
          <a:stretch/>
        </p:blipFill>
        <p:spPr bwMode="auto">
          <a:xfrm>
            <a:off x="8321752" y="4978988"/>
            <a:ext cx="364002" cy="36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56225EAB-9A39-2813-76ED-A6A961839075}"/>
              </a:ext>
            </a:extLst>
          </p:cNvPr>
          <p:cNvSpPr txBox="1"/>
          <p:nvPr/>
        </p:nvSpPr>
        <p:spPr>
          <a:xfrm>
            <a:off x="8140147" y="5312717"/>
            <a:ext cx="82099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API Gateway</a:t>
            </a:r>
          </a:p>
        </p:txBody>
      </p:sp>
      <p:pic>
        <p:nvPicPr>
          <p:cNvPr id="69" name="Picture 8" descr="Configure Java app to use IBM MQ Cloud with TLS | Daniel's">
            <a:extLst>
              <a:ext uri="{FF2B5EF4-FFF2-40B4-BE49-F238E27FC236}">
                <a16:creationId xmlns:a16="http://schemas.microsoft.com/office/drawing/2014/main" id="{AA418E37-5C7C-A2E5-EB9B-22AC943AD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564" y="4970986"/>
            <a:ext cx="531164" cy="4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6C7CEDE7-D89F-AF81-22B5-A6833E505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7325" y="5046766"/>
            <a:ext cx="571957" cy="326887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848630D4-C0D8-A20D-E6EE-1F2586D2E85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58487" y="5070512"/>
            <a:ext cx="714151" cy="214095"/>
          </a:xfrm>
          <a:prstGeom prst="rect">
            <a:avLst/>
          </a:prstGeom>
        </p:spPr>
      </p:pic>
      <p:sp>
        <p:nvSpPr>
          <p:cNvPr id="72" name="CaixaDeTexto 71">
            <a:extLst>
              <a:ext uri="{FF2B5EF4-FFF2-40B4-BE49-F238E27FC236}">
                <a16:creationId xmlns:a16="http://schemas.microsoft.com/office/drawing/2014/main" id="{0303793D-8D3B-DD84-CA73-7F3F8BD1FC48}"/>
              </a:ext>
            </a:extLst>
          </p:cNvPr>
          <p:cNvSpPr txBox="1"/>
          <p:nvPr/>
        </p:nvSpPr>
        <p:spPr>
          <a:xfrm>
            <a:off x="8527073" y="5782726"/>
            <a:ext cx="1967514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Operação “própria”</a:t>
            </a:r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1AC07890-D14F-E3E0-03FB-6CF431360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41" y="2417509"/>
            <a:ext cx="10832727" cy="11685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F3B446EA-EE93-A1B1-70CA-9DDC4000A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049" y="3090910"/>
            <a:ext cx="10832727" cy="1168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2F6DE309-BFA3-C715-C8F7-67FDB71A6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11" y="3916705"/>
            <a:ext cx="10832727" cy="11685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F4EF8118-100B-2DC7-4C42-AF3584E34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11" y="5564749"/>
            <a:ext cx="10832727" cy="11685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ABDD4EF2-96F6-063F-D8BF-F720C30F2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051" y="6184987"/>
            <a:ext cx="10832727" cy="11685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09BFCDB-466B-01D5-FB80-551444050C3C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9497" y="4111072"/>
            <a:ext cx="505665" cy="420871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A58D4E26-5202-F65B-C673-E392B57B929D}"/>
              </a:ext>
            </a:extLst>
          </p:cNvPr>
          <p:cNvSpPr txBox="1"/>
          <p:nvPr/>
        </p:nvSpPr>
        <p:spPr>
          <a:xfrm>
            <a:off x="5821555" y="4517003"/>
            <a:ext cx="77188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DB2 BLU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6D0BFA0-3AA2-7E78-61BB-6027B4114653}"/>
              </a:ext>
            </a:extLst>
          </p:cNvPr>
          <p:cNvSpPr txBox="1"/>
          <p:nvPr/>
        </p:nvSpPr>
        <p:spPr>
          <a:xfrm>
            <a:off x="5357406" y="4510085"/>
            <a:ext cx="771888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DB2</a:t>
            </a:r>
          </a:p>
        </p:txBody>
      </p:sp>
      <p:grpSp>
        <p:nvGrpSpPr>
          <p:cNvPr id="81" name="Grupo">
            <a:extLst>
              <a:ext uri="{FF2B5EF4-FFF2-40B4-BE49-F238E27FC236}">
                <a16:creationId xmlns:a16="http://schemas.microsoft.com/office/drawing/2014/main" id="{3E44991A-0779-3C82-CA6E-899F9DF7891B}"/>
              </a:ext>
            </a:extLst>
          </p:cNvPr>
          <p:cNvGrpSpPr/>
          <p:nvPr/>
        </p:nvGrpSpPr>
        <p:grpSpPr>
          <a:xfrm>
            <a:off x="11277749" y="1153389"/>
            <a:ext cx="127642" cy="5691848"/>
            <a:chOff x="0" y="-1"/>
            <a:chExt cx="43896" cy="4895825"/>
          </a:xfrm>
          <a:solidFill>
            <a:srgbClr val="CC99FE"/>
          </a:solidFill>
        </p:grpSpPr>
        <p:sp>
          <p:nvSpPr>
            <p:cNvPr id="82" name="Linha">
              <a:extLst>
                <a:ext uri="{FF2B5EF4-FFF2-40B4-BE49-F238E27FC236}">
                  <a16:creationId xmlns:a16="http://schemas.microsoft.com/office/drawing/2014/main" id="{7FCE1754-AEFE-A01F-8910-760830EC8764}"/>
                </a:ext>
              </a:extLst>
            </p:cNvPr>
            <p:cNvSpPr/>
            <p:nvPr/>
          </p:nvSpPr>
          <p:spPr>
            <a:xfrm flipV="1">
              <a:off x="21949" y="-1"/>
              <a:ext cx="0" cy="4895825"/>
            </a:xfrm>
            <a:prstGeom prst="line">
              <a:avLst/>
            </a:prstGeom>
            <a:grpFill/>
            <a:ln w="12700" cap="flat">
              <a:solidFill>
                <a:srgbClr val="CC99F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/>
                <a:sym typeface="Calibri"/>
              </a:endParaRPr>
            </a:p>
          </p:txBody>
        </p:sp>
        <p:sp>
          <p:nvSpPr>
            <p:cNvPr id="83" name="Retângulo Arredondado">
              <a:extLst>
                <a:ext uri="{FF2B5EF4-FFF2-40B4-BE49-F238E27FC236}">
                  <a16:creationId xmlns:a16="http://schemas.microsoft.com/office/drawing/2014/main" id="{5CEA41F1-E847-5ACA-7515-4E101FBACFB9}"/>
                </a:ext>
              </a:extLst>
            </p:cNvPr>
            <p:cNvSpPr/>
            <p:nvPr/>
          </p:nvSpPr>
          <p:spPr>
            <a:xfrm>
              <a:off x="0" y="634"/>
              <a:ext cx="43896" cy="121152"/>
            </a:xfrm>
            <a:prstGeom prst="roundRect">
              <a:avLst>
                <a:gd name="adj" fmla="val 41400"/>
              </a:avLst>
            </a:prstGeom>
            <a:grpFill/>
            <a:ln w="12700" cap="flat">
              <a:solidFill>
                <a:srgbClr val="CC99FE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/>
                <a:sym typeface="Calibri"/>
              </a:endParaRPr>
            </a:p>
          </p:txBody>
        </p:sp>
      </p:grp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D33FE507-DB96-2345-1114-0D346D88CCD6}"/>
              </a:ext>
            </a:extLst>
          </p:cNvPr>
          <p:cNvSpPr txBox="1"/>
          <p:nvPr/>
        </p:nvSpPr>
        <p:spPr>
          <a:xfrm>
            <a:off x="3257309" y="2737755"/>
            <a:ext cx="1095924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Amazon Ember" panose="020B0603020204020204" pitchFamily="34" charset="0"/>
                <a:cs typeface="Arial" panose="020B0604020202020204" pitchFamily="34" charset="0"/>
                <a:sym typeface="Calibri"/>
              </a:rPr>
              <a:t>On SPARC RISC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F9F9F2B9-5411-51CA-2586-7D99E91CB6A6}"/>
              </a:ext>
            </a:extLst>
          </p:cNvPr>
          <p:cNvSpPr txBox="1"/>
          <p:nvPr/>
        </p:nvSpPr>
        <p:spPr>
          <a:xfrm>
            <a:off x="8507852" y="1998929"/>
            <a:ext cx="2469887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Arrecadação, BI </a:t>
            </a:r>
            <a:r>
              <a:rPr kumimoji="0" lang="pt-BR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Receb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/>
                <a:sym typeface="Calibri"/>
              </a:rPr>
              <a:t>. Cartão, Nova Cobrança, Reg. De Ativos, Site Institucional</a:t>
            </a:r>
          </a:p>
        </p:txBody>
      </p:sp>
      <p:pic>
        <p:nvPicPr>
          <p:cNvPr id="86" name="Picture 8" descr="Cloud, data, hosting, network, on premise, server, service icon - Download  on Iconfinder">
            <a:extLst>
              <a:ext uri="{FF2B5EF4-FFF2-40B4-BE49-F238E27FC236}">
                <a16:creationId xmlns:a16="http://schemas.microsoft.com/office/drawing/2014/main" id="{89788396-9042-F69B-448E-E1699AA1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82" y="914895"/>
            <a:ext cx="567663" cy="62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24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8BD6B2A-AB02-7084-10FF-A478CAF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Catálogo de Tecnologias dos Produtos Núclea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0CD6BCA-93FC-2EF9-6CED-17C5811A9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23155"/>
              </p:ext>
            </p:extLst>
          </p:nvPr>
        </p:nvGraphicFramePr>
        <p:xfrm>
          <a:off x="360000" y="1079997"/>
          <a:ext cx="11470050" cy="542557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144462">
                  <a:extLst>
                    <a:ext uri="{9D8B030D-6E8A-4147-A177-3AD203B41FA5}">
                      <a16:colId xmlns:a16="http://schemas.microsoft.com/office/drawing/2014/main" val="1717544035"/>
                    </a:ext>
                  </a:extLst>
                </a:gridCol>
                <a:gridCol w="3636071">
                  <a:extLst>
                    <a:ext uri="{9D8B030D-6E8A-4147-A177-3AD203B41FA5}">
                      <a16:colId xmlns:a16="http://schemas.microsoft.com/office/drawing/2014/main" val="245108327"/>
                    </a:ext>
                  </a:extLst>
                </a:gridCol>
                <a:gridCol w="2689517">
                  <a:extLst>
                    <a:ext uri="{9D8B030D-6E8A-4147-A177-3AD203B41FA5}">
                      <a16:colId xmlns:a16="http://schemas.microsoft.com/office/drawing/2014/main" val="110643198"/>
                    </a:ext>
                  </a:extLst>
                </a:gridCol>
              </a:tblGrid>
              <a:tr h="227649">
                <a:tc>
                  <a:txBody>
                    <a:bodyPr/>
                    <a:lstStyle/>
                    <a:p>
                      <a:pPr algn="l" fontAlgn="t"/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</a:rPr>
                        <a:t>Nome do sistema/produto</a:t>
                      </a:r>
                    </a:p>
                  </a:txBody>
                  <a:tcPr marL="5394" marR="5394" marT="2697" marB="26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</a:rPr>
                        <a:t>Tipo de arquitetura</a:t>
                      </a:r>
                    </a:p>
                  </a:txBody>
                  <a:tcPr marL="5394" marR="5394" marT="2697" marB="26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</a:rPr>
                        <a:t>Infra</a:t>
                      </a:r>
                    </a:p>
                  </a:txBody>
                  <a:tcPr marL="5394" marR="5394" marT="2697" marB="2697"/>
                </a:tc>
                <a:extLst>
                  <a:ext uri="{0D108BD9-81ED-4DB2-BD59-A6C34878D82A}">
                    <a16:rowId xmlns:a16="http://schemas.microsoft.com/office/drawing/2014/main" val="2937259345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PCR - Plataforma Centralizada de Recebíveis 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141815207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Prevenção de Fraudes / SECHUB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 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 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128652490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R2C3 - Registro de Recebíveis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open </a:t>
                      </a:r>
                      <a:r>
                        <a:rPr lang="pt-BR" sz="1100" b="0" dirty="0" err="1">
                          <a:effectLst/>
                        </a:rPr>
                        <a:t>source</a:t>
                      </a:r>
                      <a:endParaRPr lang="pt-BR" sz="1100" b="0" dirty="0">
                        <a:effectLst/>
                      </a:endParaRP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3006557580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RAT - Registro de Ativos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open </a:t>
                      </a:r>
                      <a:r>
                        <a:rPr lang="pt-BR" sz="1100" b="0" dirty="0" err="1">
                          <a:effectLst/>
                        </a:rPr>
                        <a:t>source</a:t>
                      </a:r>
                      <a:endParaRPr lang="pt-BR" sz="1100" b="0" dirty="0">
                        <a:effectLst/>
                      </a:endParaRP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AWS - Conta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3233643912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SCC - Serviço de Controle de Consignado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1112977827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SIAG - Sistema de Garantias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Plataforma Oracle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B3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58847691"/>
                  </a:ext>
                </a:extLst>
              </a:tr>
              <a:tr h="6189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SILOC -  Sistema de Liquidação Diferida das Transferências Interbancárias de Ordens de Crédito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Plataforma Oracle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B3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2882039049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SITRAF - Sistema de Transferência de Fundos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Plataforma Oracle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On-premises - B3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1199150916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SLC - Serviço de Liquidação de Cartões (Arquivaria)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Atlante em plataforma open source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3735466415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SLC - Serviço de Liquidação de Cartões (Liquidação - B3)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Plataforma Oracle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On-premises - B3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2747584449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SRCC - Serviço de Registro de Crédito Consignado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2457707465"/>
                  </a:ext>
                </a:extLst>
              </a:tr>
              <a:tr h="41626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STD - Sistema de Transporte de Dados - Crédito da Nota Fiscal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184240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88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8BD6B2A-AB02-7084-10FF-A478CAF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Catálogo de Tecnologias dos Produtos Núclea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0CD6BCA-93FC-2EF9-6CED-17C5811A9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17959"/>
              </p:ext>
            </p:extLst>
          </p:nvPr>
        </p:nvGraphicFramePr>
        <p:xfrm>
          <a:off x="383175" y="1123406"/>
          <a:ext cx="11437350" cy="535358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129796">
                  <a:extLst>
                    <a:ext uri="{9D8B030D-6E8A-4147-A177-3AD203B41FA5}">
                      <a16:colId xmlns:a16="http://schemas.microsoft.com/office/drawing/2014/main" val="1717544035"/>
                    </a:ext>
                  </a:extLst>
                </a:gridCol>
                <a:gridCol w="3625705">
                  <a:extLst>
                    <a:ext uri="{9D8B030D-6E8A-4147-A177-3AD203B41FA5}">
                      <a16:colId xmlns:a16="http://schemas.microsoft.com/office/drawing/2014/main" val="245108327"/>
                    </a:ext>
                  </a:extLst>
                </a:gridCol>
                <a:gridCol w="2681849">
                  <a:extLst>
                    <a:ext uri="{9D8B030D-6E8A-4147-A177-3AD203B41FA5}">
                      <a16:colId xmlns:a16="http://schemas.microsoft.com/office/drawing/2014/main" val="110643198"/>
                    </a:ext>
                  </a:extLst>
                </a:gridCol>
              </a:tblGrid>
              <a:tr h="207464">
                <a:tc>
                  <a:txBody>
                    <a:bodyPr/>
                    <a:lstStyle/>
                    <a:p>
                      <a:pPr algn="l" fontAlgn="t"/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</a:rPr>
                        <a:t>Nome do sistema produto</a:t>
                      </a:r>
                    </a:p>
                  </a:txBody>
                  <a:tcPr marL="5394" marR="5394" marT="2697" marB="26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</a:rPr>
                        <a:t>Tipo de arquitetura</a:t>
                      </a:r>
                    </a:p>
                  </a:txBody>
                  <a:tcPr marL="5394" marR="5394" marT="2697" marB="26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</a:rPr>
                        <a:t>Infra</a:t>
                      </a:r>
                    </a:p>
                  </a:txBody>
                  <a:tcPr marL="5394" marR="5394" marT="2697" marB="2697"/>
                </a:tc>
                <a:extLst>
                  <a:ext uri="{0D108BD9-81ED-4DB2-BD59-A6C34878D82A}">
                    <a16:rowId xmlns:a16="http://schemas.microsoft.com/office/drawing/2014/main" val="2937259345"/>
                  </a:ext>
                </a:extLst>
              </a:tr>
              <a:tr h="379360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BB Processador (Compensação da Cobrança e RCO)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Mainframe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BB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53126583"/>
                  </a:ext>
                </a:extLst>
              </a:tr>
              <a:tr h="19463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BB Processador (DOC)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Mainframe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On-premises - BB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1438283872"/>
                  </a:ext>
                </a:extLst>
              </a:tr>
              <a:tr h="19463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BB Processador (TEC)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Mainframe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On-premises - BB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614593138"/>
                  </a:ext>
                </a:extLst>
              </a:tr>
              <a:tr h="19463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C3 - Liquidação (B3)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Plataforma Oracle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B3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3043403931"/>
                  </a:ext>
                </a:extLst>
              </a:tr>
              <a:tr h="19463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C3 - Liquidação (Novo - Núclea)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 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AWS - Conta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1295653228"/>
                  </a:ext>
                </a:extLst>
              </a:tr>
              <a:tr h="19463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C3 - Registradora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217627635"/>
                  </a:ext>
                </a:extLst>
              </a:tr>
              <a:tr h="379360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Conecta Dados / Monetização de Dados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 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AWS - Conta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2791315301"/>
                  </a:ext>
                </a:extLst>
              </a:tr>
              <a:tr h="19463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CQL - Cheque Legal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522241431"/>
                  </a:ext>
                </a:extLst>
              </a:tr>
              <a:tr h="379360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CTC - Central de Transferência de Crédito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442424571"/>
                  </a:ext>
                </a:extLst>
              </a:tr>
              <a:tr h="19463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Detecta Flow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 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AWS - Conta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3948135612"/>
                  </a:ext>
                </a:extLst>
              </a:tr>
              <a:tr h="379360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Duplicatas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open </a:t>
                      </a:r>
                      <a:r>
                        <a:rPr lang="pt-BR" sz="1100" b="0" dirty="0" err="1">
                          <a:effectLst/>
                        </a:rPr>
                        <a:t>source</a:t>
                      </a:r>
                      <a:endParaRPr lang="pt-BR" sz="1100" b="0" dirty="0">
                        <a:effectLst/>
                      </a:endParaRP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AWS - Conta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1790388451"/>
                  </a:ext>
                </a:extLst>
              </a:tr>
              <a:tr h="379360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MCB - Monitoramento de Correspondente Bancário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4032482674"/>
                  </a:ext>
                </a:extLst>
              </a:tr>
              <a:tr h="379360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Open Finance / Open Banking 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 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 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3572430860"/>
                  </a:ext>
                </a:extLst>
              </a:tr>
              <a:tr h="564087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PCA - Plataforma Centralizada de Arrecadações 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Atlante em plataforma open source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AWS - Conta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683691939"/>
                  </a:ext>
                </a:extLst>
              </a:tr>
              <a:tr h="379360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PCPO - Plataforma do Cadastro Positivo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>
                          <a:effectLst/>
                        </a:rPr>
                        <a:t>Atlante em 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767050544"/>
                  </a:ext>
                </a:extLst>
              </a:tr>
              <a:tr h="564087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PCPS - Plataforma Centralizada de Portabilidade de Salário  (Sistema Core)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>
                          <a:effectLst/>
                        </a:rPr>
                        <a:t>Atlante em plataforma IBM</a:t>
                      </a:r>
                    </a:p>
                  </a:txBody>
                  <a:tcPr marL="4495" marR="4495" marT="4495" marB="449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dirty="0" err="1">
                          <a:effectLst/>
                        </a:rPr>
                        <a:t>On-premises</a:t>
                      </a:r>
                      <a:r>
                        <a:rPr lang="pt-BR" sz="1100" b="0" dirty="0">
                          <a:effectLst/>
                        </a:rPr>
                        <a:t> - Núclea</a:t>
                      </a:r>
                    </a:p>
                  </a:txBody>
                  <a:tcPr marL="4495" marR="4495" marT="4495" marB="4495"/>
                </a:tc>
                <a:extLst>
                  <a:ext uri="{0D108BD9-81ED-4DB2-BD59-A6C34878D82A}">
                    <a16:rowId xmlns:a16="http://schemas.microsoft.com/office/drawing/2014/main" val="196347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83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354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clea">
      <a:majorFont>
        <a:latin typeface="Consolas"/>
        <a:ea typeface=""/>
        <a:cs typeface=""/>
      </a:majorFont>
      <a:minorFont>
        <a:latin typeface="ABC Favorit Mon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itus xmlns="http://schemas.titus.com/TitusProperties/">
  <TitusGUID xmlns="">ddbaebff-006b-4155-881c-88301114bf9a</TitusGUID>
  <TitusMetadata xmlns="">eyJucyI6Imh0dHA6XC9cL3d3dy50aXR1cy5jb21cL25zXC9jaXAiLCJwcm9wcyI6W3sibiI6IkNsYXNzaWZpY2F0aW9uIiwidmFscyI6W3sidmFsdWUiOiJpbnRlcm5hLXNlLWNpcC1jbGFzc2lmaWNhY2FvLWRhLWluZm9ybWFjYW8ifV19LHsibiI6IlBlcnNvbmFsZGF0YSIsInZhbHMiOlt7InZhbHVlIjoibGdwZC1uLWNpcC1jbGFzc2lmaWNhY2FvLWRhLWluZm9ybWFjYW8ifV19XX0=</TitusMetadata>
</titu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1F43A7C71C77D4AAA31A6C39B06642C" ma:contentTypeVersion="1" ma:contentTypeDescription="Crie um novo documento." ma:contentTypeScope="" ma:versionID="2ea7d323dac250f2d55d334844c36d3a">
  <xsd:schema xmlns:xsd="http://www.w3.org/2001/XMLSchema" xmlns:xs="http://www.w3.org/2001/XMLSchema" xmlns:p="http://schemas.microsoft.com/office/2006/metadata/properties" xmlns:ns2="a993793f-2d68-4534-bf8b-2172f824f674" targetNamespace="http://schemas.microsoft.com/office/2006/metadata/properties" ma:root="true" ma:fieldsID="c08771d98a996294ea3fc49e3c5fbccf" ns2:_="">
    <xsd:import namespace="a993793f-2d68-4534-bf8b-2172f824f674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93793f-2d68-4534-bf8b-2172f824f67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E70C9F-5D39-4383-826E-F93543777F80}">
  <ds:schemaRefs>
    <ds:schemaRef ds:uri="http://schemas.titus.com/TitusProperties/"/>
    <ds:schemaRef ds:uri=""/>
  </ds:schemaRefs>
</ds:datastoreItem>
</file>

<file path=customXml/itemProps2.xml><?xml version="1.0" encoding="utf-8"?>
<ds:datastoreItem xmlns:ds="http://schemas.openxmlformats.org/officeDocument/2006/customXml" ds:itemID="{CDB5ED1F-13D2-4591-B8FB-E1BFE0D8F8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93793f-2d68-4534-bf8b-2172f824f6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AF942D-BB0D-4E25-812A-B845CFCA793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C3B9273-F4B3-4497-A5E1-F0D897BA39F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935</Words>
  <Application>Microsoft Office PowerPoint</Application>
  <PresentationFormat>Widescreen</PresentationFormat>
  <Paragraphs>169</Paragraphs>
  <Slides>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Gulim</vt:lpstr>
      <vt:lpstr>ABC Favorit Mono Light</vt:lpstr>
      <vt:lpstr>ABC Favorit Mono Medium</vt:lpstr>
      <vt:lpstr>Arial</vt:lpstr>
      <vt:lpstr>Arial Narrow</vt:lpstr>
      <vt:lpstr>Calibri</vt:lpstr>
      <vt:lpstr>Consolas</vt:lpstr>
      <vt:lpstr>Segoe UI Semibold</vt:lpstr>
      <vt:lpstr>Verdana</vt:lpstr>
      <vt:lpstr>Tema do Office</vt:lpstr>
      <vt:lpstr>Produtos Núclea Tecnologias e Infraestrutura</vt:lpstr>
      <vt:lpstr>Catálogo de Tecnologias dos Produtos Núclea</vt:lpstr>
      <vt:lpstr>Catálogo de Tecnologias dos Produtos Núclea</vt:lpstr>
      <vt:lpstr>Produtos Núclea</vt:lpstr>
      <vt:lpstr>Tecnologias Atuais (Produtos Núclea - Core)</vt:lpstr>
      <vt:lpstr>Catálogo de Tecnologias dos Produtos Núclea</vt:lpstr>
      <vt:lpstr>Catálogo de Tecnologias dos Produtos Núclea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Marcelo Claros</dc:creator>
  <cp:keywords>interna-se-cip-classificacao-da-informacao, lgpd-n-cip-classificacao-da-informacao</cp:keywords>
  <cp:lastModifiedBy>Vanusa de Souza Costa</cp:lastModifiedBy>
  <cp:revision>12</cp:revision>
  <dcterms:created xsi:type="dcterms:W3CDTF">2022-12-08T17:51:36Z</dcterms:created>
  <dcterms:modified xsi:type="dcterms:W3CDTF">2023-09-14T21:58:40Z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0x01010011F43A7C71C77D4AAA31A6C39B06642C</vt:lpwstr>
  </property>
  <property fmtid="{D5CDD505-2E9C-101B-9397-08002B2CF9AE}" pid="3" name="TitusGUID">
    <vt:lpwstr>ddbaebff-006b-4155-881c-88301114bf9a</vt:lpwstr>
  </property>
  <property fmtid="{D5CDD505-2E9C-101B-9397-08002B2CF9AE}" pid="4" name="Classification">
    <vt:lpwstr>interna-se-cip-classificacao-da-informacao</vt:lpwstr>
  </property>
  <property fmtid="{D5CDD505-2E9C-101B-9397-08002B2CF9AE}" pid="5" name="Personaldata">
    <vt:lpwstr>lgpd-n-cip-classificacao-da-informacao</vt:lpwstr>
  </property>
</Properties>
</file>